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09" r:id="rId14"/>
    <p:sldId id="299" r:id="rId15"/>
    <p:sldId id="300" r:id="rId16"/>
    <p:sldId id="304" r:id="rId17"/>
    <p:sldId id="316" r:id="rId18"/>
    <p:sldId id="315" r:id="rId19"/>
    <p:sldId id="301" r:id="rId20"/>
    <p:sldId id="310" r:id="rId21"/>
    <p:sldId id="313" r:id="rId22"/>
    <p:sldId id="311" r:id="rId23"/>
    <p:sldId id="314" r:id="rId24"/>
    <p:sldId id="30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21/09/2020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21/09/2020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6914" y="2511188"/>
            <a:ext cx="658425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1 and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1170791"/>
            <a:ext cx="1497933" cy="14591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274" y="1170791"/>
            <a:ext cx="1497933" cy="1459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36" y="1170791"/>
            <a:ext cx="1497933" cy="1459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798" y="1170791"/>
            <a:ext cx="1497933" cy="14591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558" y="1170791"/>
            <a:ext cx="1497933" cy="14591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82773" y="630175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birthday are they celebrating?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558" y="3802680"/>
            <a:ext cx="1427798" cy="15686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70" y="3157905"/>
            <a:ext cx="1427798" cy="1722321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>
          <a:xfrm>
            <a:off x="2356828" y="2838361"/>
            <a:ext cx="2502556" cy="1084009"/>
          </a:xfrm>
          <a:prstGeom prst="wedgeRoundRectCallout">
            <a:avLst>
              <a:gd name="adj1" fmla="val -60643"/>
              <a:gd name="adj2" fmla="val 47392"/>
              <a:gd name="adj3" fmla="val 16667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356829" y="2972129"/>
            <a:ext cx="2502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It’s my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fourth</a:t>
            </a:r>
            <a:r>
              <a:rPr lang="en-GB" sz="24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birthday!</a:t>
            </a:r>
            <a:endParaRPr lang="en-GB" sz="24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916361" y="4032986"/>
            <a:ext cx="2502556" cy="1084009"/>
          </a:xfrm>
          <a:prstGeom prst="wedgeRoundRectCallout">
            <a:avLst>
              <a:gd name="adj1" fmla="val 59879"/>
              <a:gd name="adj2" fmla="val 4586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916361" y="4180582"/>
            <a:ext cx="2502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It’s my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third</a:t>
            </a:r>
            <a:r>
              <a:rPr lang="en-GB" sz="24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birthday!</a:t>
            </a:r>
            <a:endParaRPr lang="en-GB" sz="24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8931" y="5328508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Which cake will they have?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942957" y="1129419"/>
            <a:ext cx="1547774" cy="15824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488335" y="1129419"/>
            <a:ext cx="1547774" cy="15824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67" y="1153395"/>
            <a:ext cx="1497933" cy="145916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180" y="1167823"/>
            <a:ext cx="1497933" cy="14591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1621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-0.35868 0.3902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1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22431 0.2173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1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/>
      <p:bldP spid="17" grpId="0" animBg="1"/>
      <p:bldP spid="17" grpId="1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93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36194">
            <a:off x="2489208" y="2163658"/>
            <a:ext cx="1524300" cy="10687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671" y="3704077"/>
            <a:ext cx="1140105" cy="16106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088" y="3145482"/>
            <a:ext cx="1930688" cy="27278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904" y="1654670"/>
            <a:ext cx="2981056" cy="20867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61250" y="497391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First and last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1732" y="2499151"/>
            <a:ext cx="234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first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31732" y="4177745"/>
            <a:ext cx="234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</a:t>
            </a:r>
            <a:r>
              <a:rPr lang="en-GB" sz="3600" noProof="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ast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75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59259E-6 L 0.26284 -0.273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42" y="-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0.25 0.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36450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50719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78" y="4849765"/>
            <a:ext cx="1121372" cy="13526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7498" y="3570409"/>
            <a:ext cx="1096907" cy="13526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0043" y="1328723"/>
            <a:ext cx="1138826" cy="1399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0043" y="2751819"/>
            <a:ext cx="1099163" cy="7709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1520693" y="450304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It’s a race!    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7512" y="1185632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Who finished 1</a:t>
            </a:r>
            <a:r>
              <a:rPr lang="en-GB" sz="2800" baseline="30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st</a:t>
            </a:r>
            <a:r>
              <a:rPr lang="en-GB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7512" y="5466528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Who finished last?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492240" y="1304902"/>
            <a:ext cx="13063" cy="462579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5717" y="472348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3… 2… 1…  GO!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366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63" presetClass="path" presetSubtype="0" accel="50000" fill="hold" nodeType="clickEffect" p14:presetBounceEnd="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11111E-6 2.96296E-6 L 0.60955 -0.00764 " pathEditMode="relative" rAng="0" ptsTypes="AA" p14:bounceEnd="5000">
                                          <p:cBhvr>
                                            <p:cTn id="20" dur="2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0469" y="-3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1" presetID="63" presetClass="path" presetSubtype="0" accel="50000" fill="hold" nodeType="withEffect" p14:presetBounceEnd="5000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2.77778E-6 -1.85185E-6 L 0.61996 0.00509 " pathEditMode="relative" rAng="0" ptsTypes="AA" p14:bounceEnd="5000">
                                          <p:cBhvr>
                                            <p:cTn id="22" dur="2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0990" y="25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63" presetClass="path" presetSubtype="0" accel="50000" fill="hold" nodeType="withEffect" p14:presetBounceEnd="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88889E-6 2.59259E-6 L 0.59636 -0.00949 " pathEditMode="relative" rAng="0" ptsTypes="AA" p14:bounceEnd="5000">
                                          <p:cBhvr>
                                            <p:cTn id="24" dur="5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9809" y="-48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5" presetID="63" presetClass="path" presetSubtype="0" accel="50000" fill="hold" nodeType="withEffect" p14:presetBounceEnd="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38889E-6 -2.96296E-6 L 0.63785 0.0088 " pathEditMode="relative" rAng="0" ptsTypes="AA" p14:bounceEnd="5000">
                                          <p:cBhvr>
                                            <p:cTn id="26" dur="1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1892" y="44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35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3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2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4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5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6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11" grpId="0"/>
          <p:bldP spid="12" grpId="0"/>
          <p:bldP spid="13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63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11111E-6 2.96296E-6 L 0.60955 -0.00764 " pathEditMode="relative" rAng="0" ptsTypes="AA">
                                          <p:cBhvr>
                                            <p:cTn id="20" dur="2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0469" y="-3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1" presetID="63" presetClass="path" presetSubtype="0" ac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2.77778E-6 -1.85185E-6 L 0.61996 0.00509 " pathEditMode="relative" rAng="0" ptsTypes="AA">
                                          <p:cBhvr>
                                            <p:cTn id="22" dur="2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0990" y="25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63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88889E-6 2.59259E-6 L 0.59636 -0.00949 " pathEditMode="relative" rAng="0" ptsTypes="AA">
                                          <p:cBhvr>
                                            <p:cTn id="24" dur="5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9809" y="-48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5" presetID="63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38889E-6 -2.96296E-6 L 0.63785 0.0088 " pathEditMode="relative" rAng="0" ptsTypes="AA">
                                          <p:cBhvr>
                                            <p:cTn id="26" dur="1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1892" y="44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35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3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2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4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5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6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11" grpId="0"/>
          <p:bldP spid="12" grpId="0"/>
          <p:bldP spid="13" grpId="0"/>
          <p:bldP spid="16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the last question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0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many candles?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5 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Put these in order from smallest to 	greatest		  3   9   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Put these in order from </a:t>
            </a:r>
            <a:r>
              <a:rPr lang="en-GB" sz="2800" dirty="0" smtClean="0">
                <a:latin typeface="Comic Sans MS" panose="030F0702030302020204" pitchFamily="66" charset="0"/>
              </a:rPr>
              <a:t>greatest </a:t>
            </a:r>
            <a:r>
              <a:rPr lang="en-GB" sz="2800" dirty="0">
                <a:latin typeface="Comic Sans MS" panose="030F0702030302020204" pitchFamily="66" charset="0"/>
              </a:rPr>
              <a:t>to </a:t>
            </a:r>
            <a:r>
              <a:rPr lang="en-GB" sz="2800" dirty="0" smtClean="0">
                <a:latin typeface="Comic Sans MS" panose="030F0702030302020204" pitchFamily="66" charset="0"/>
              </a:rPr>
              <a:t>	smallest			  3   9   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287" y="294979"/>
            <a:ext cx="1212501" cy="118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many candles?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5 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Put these in order from smallest to 	greatest		  3   9   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Put these in order from </a:t>
            </a:r>
            <a:r>
              <a:rPr lang="en-GB" sz="2800" dirty="0" smtClean="0">
                <a:latin typeface="Comic Sans MS" panose="030F0702030302020204" pitchFamily="66" charset="0"/>
              </a:rPr>
              <a:t>greatest </a:t>
            </a:r>
            <a:r>
              <a:rPr lang="en-GB" sz="2800" dirty="0">
                <a:latin typeface="Comic Sans MS" panose="030F0702030302020204" pitchFamily="66" charset="0"/>
              </a:rPr>
              <a:t>to </a:t>
            </a:r>
            <a:r>
              <a:rPr lang="en-GB" sz="2800" dirty="0" smtClean="0">
                <a:latin typeface="Comic Sans MS" panose="030F0702030302020204" pitchFamily="66" charset="0"/>
              </a:rPr>
              <a:t>	smallest</a:t>
            </a:r>
            <a:r>
              <a:rPr lang="en-GB" sz="2800" dirty="0">
                <a:latin typeface="Comic Sans MS" panose="030F0702030302020204" pitchFamily="66" charset="0"/>
              </a:rPr>
              <a:t>	</a:t>
            </a:r>
            <a:r>
              <a:rPr lang="en-GB" sz="2800" dirty="0" smtClean="0">
                <a:latin typeface="Comic Sans MS" panose="030F0702030302020204" pitchFamily="66" charset="0"/>
              </a:rPr>
              <a:t>		  3   9   2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30733" y="1530507"/>
            <a:ext cx="1250012" cy="875008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5991961" y="1156824"/>
            <a:ext cx="1717529" cy="718152"/>
          </a:xfrm>
          <a:prstGeom prst="wedgeRoundRectCallout">
            <a:avLst>
              <a:gd name="adj1" fmla="val -58180"/>
              <a:gd name="adj2" fmla="val 68201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991961" y="1273304"/>
            <a:ext cx="1717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f-</a:t>
            </a:r>
            <a:r>
              <a:rPr lang="en-GB" sz="2800" dirty="0" err="1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</a:t>
            </a:r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-v-e</a:t>
            </a:r>
            <a:endParaRPr lang="en-GB" sz="28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287" y="294979"/>
            <a:ext cx="1212501" cy="11811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33341" y="42595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35314" y="3585038"/>
            <a:ext cx="1465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2, 3, 9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5314" y="5289663"/>
            <a:ext cx="1465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, 3, 2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86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49196" y="4196763"/>
            <a:ext cx="1692000" cy="523220"/>
            <a:chOff x="2371068" y="5178319"/>
            <a:chExt cx="1853294" cy="523220"/>
          </a:xfrm>
        </p:grpSpPr>
        <p:sp>
          <p:nvSpPr>
            <p:cNvPr id="5" name="TextBox 4"/>
            <p:cNvSpPr txBox="1"/>
            <p:nvPr/>
          </p:nvSpPr>
          <p:spPr>
            <a:xfrm>
              <a:off x="2439458" y="5178319"/>
              <a:ext cx="1716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chemeClr val="accent1"/>
                  </a:solidFill>
                  <a:latin typeface="Comic Sans MS" panose="030F0702030302020204" pitchFamily="66" charset="0"/>
                </a:rPr>
                <a:t>first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49196" y="1515474"/>
            <a:ext cx="1692000" cy="523220"/>
            <a:chOff x="2371068" y="5178319"/>
            <a:chExt cx="1853294" cy="523220"/>
          </a:xfrm>
        </p:grpSpPr>
        <p:sp>
          <p:nvSpPr>
            <p:cNvPr id="8" name="TextBox 7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chemeClr val="accent1"/>
                  </a:solidFill>
                  <a:latin typeface="Comic Sans MS" panose="030F0702030302020204" pitchFamily="66" charset="0"/>
                </a:rPr>
                <a:t>second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49196" y="2409237"/>
            <a:ext cx="1692000" cy="523220"/>
            <a:chOff x="2371068" y="5178319"/>
            <a:chExt cx="1853294" cy="523220"/>
          </a:xfrm>
        </p:grpSpPr>
        <p:sp>
          <p:nvSpPr>
            <p:cNvPr id="11" name="TextBox 10"/>
            <p:cNvSpPr txBox="1"/>
            <p:nvPr/>
          </p:nvSpPr>
          <p:spPr>
            <a:xfrm>
              <a:off x="2439459" y="5178319"/>
              <a:ext cx="17165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chemeClr val="accent1"/>
                  </a:solidFill>
                  <a:latin typeface="Comic Sans MS" panose="030F0702030302020204" pitchFamily="66" charset="0"/>
                </a:rPr>
                <a:t>third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349196" y="5090526"/>
            <a:ext cx="1692000" cy="523220"/>
            <a:chOff x="2371068" y="5178319"/>
            <a:chExt cx="1853294" cy="523220"/>
          </a:xfrm>
        </p:grpSpPr>
        <p:sp>
          <p:nvSpPr>
            <p:cNvPr id="14" name="TextBox 13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chemeClr val="accent1"/>
                  </a:solidFill>
                  <a:latin typeface="Comic Sans MS" panose="030F0702030302020204" pitchFamily="66" charset="0"/>
                </a:rPr>
                <a:t>fourth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49196" y="3303000"/>
            <a:ext cx="1692000" cy="523220"/>
            <a:chOff x="2371068" y="5178319"/>
            <a:chExt cx="1853294" cy="523220"/>
          </a:xfrm>
        </p:grpSpPr>
        <p:sp>
          <p:nvSpPr>
            <p:cNvPr id="17" name="TextBox 16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chemeClr val="accent1"/>
                  </a:solidFill>
                  <a:latin typeface="Comic Sans MS" panose="030F0702030302020204" pitchFamily="66" charset="0"/>
                </a:rPr>
                <a:t>fifth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473941" y="1515474"/>
            <a:ext cx="1036320" cy="523220"/>
            <a:chOff x="2371068" y="5178319"/>
            <a:chExt cx="1853294" cy="523220"/>
          </a:xfrm>
        </p:grpSpPr>
        <p:sp>
          <p:nvSpPr>
            <p:cNvPr id="20" name="TextBox 19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1st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473941" y="2409237"/>
            <a:ext cx="1036320" cy="523220"/>
            <a:chOff x="2371068" y="5178319"/>
            <a:chExt cx="1853294" cy="523220"/>
          </a:xfrm>
        </p:grpSpPr>
        <p:sp>
          <p:nvSpPr>
            <p:cNvPr id="23" name="TextBox 22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2nd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473941" y="3303000"/>
            <a:ext cx="1036320" cy="523220"/>
            <a:chOff x="2371068" y="5178319"/>
            <a:chExt cx="1853294" cy="523220"/>
          </a:xfrm>
        </p:grpSpPr>
        <p:sp>
          <p:nvSpPr>
            <p:cNvPr id="26" name="TextBox 25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3rd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473941" y="4196763"/>
            <a:ext cx="1036320" cy="523220"/>
            <a:chOff x="2371068" y="5178319"/>
            <a:chExt cx="1853294" cy="523220"/>
          </a:xfrm>
        </p:grpSpPr>
        <p:sp>
          <p:nvSpPr>
            <p:cNvPr id="29" name="TextBox 28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4th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473941" y="5090526"/>
            <a:ext cx="1036320" cy="523220"/>
            <a:chOff x="2371068" y="5178319"/>
            <a:chExt cx="1853294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5th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261250" y="497391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Ordinal numbers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022E-16 L -0.23385 -0.3921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1" y="-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-0.23507 0.1307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53" y="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-0.23715 0.129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8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23715 -0.1296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8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0.23715 0.2615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8" y="1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03775" y="1404662"/>
            <a:ext cx="6758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Let’s use ordinal numbers!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49240" y="4598060"/>
            <a:ext cx="1036320" cy="523220"/>
            <a:chOff x="2371068" y="5178319"/>
            <a:chExt cx="1853294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1st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154515" y="4598060"/>
            <a:ext cx="1036320" cy="523220"/>
            <a:chOff x="2371068" y="5178319"/>
            <a:chExt cx="1853294" cy="523220"/>
          </a:xfrm>
        </p:grpSpPr>
        <p:sp>
          <p:nvSpPr>
            <p:cNvPr id="16" name="TextBox 15"/>
            <p:cNvSpPr txBox="1"/>
            <p:nvPr/>
          </p:nvSpPr>
          <p:spPr>
            <a:xfrm>
              <a:off x="2439460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2nd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65065" y="4598060"/>
            <a:ext cx="1036320" cy="523220"/>
            <a:chOff x="2371068" y="5178319"/>
            <a:chExt cx="1853294" cy="523220"/>
          </a:xfrm>
        </p:grpSpPr>
        <p:sp>
          <p:nvSpPr>
            <p:cNvPr id="22" name="TextBox 21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4th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443" y="2967603"/>
            <a:ext cx="1515603" cy="149653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2" y="2967603"/>
            <a:ext cx="1553732" cy="149653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88" y="2967603"/>
            <a:ext cx="1553732" cy="149653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15" y="2967603"/>
            <a:ext cx="1515603" cy="149653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787" y="2967603"/>
            <a:ext cx="1553732" cy="149653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390" y="2967603"/>
            <a:ext cx="1553732" cy="1496539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3359790" y="4598060"/>
            <a:ext cx="1036320" cy="523220"/>
            <a:chOff x="2371068" y="5178319"/>
            <a:chExt cx="1853294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3rd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770340" y="4598060"/>
            <a:ext cx="1036320" cy="523220"/>
            <a:chOff x="2371068" y="5178319"/>
            <a:chExt cx="1853294" cy="523220"/>
          </a:xfrm>
        </p:grpSpPr>
        <p:sp>
          <p:nvSpPr>
            <p:cNvPr id="41" name="TextBox 40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5th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975617" y="4598060"/>
            <a:ext cx="1036320" cy="523220"/>
            <a:chOff x="2371068" y="5178319"/>
            <a:chExt cx="1853294" cy="523220"/>
          </a:xfrm>
        </p:grpSpPr>
        <p:sp>
          <p:nvSpPr>
            <p:cNvPr id="44" name="TextBox 43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6</a:t>
              </a:r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96" y="993869"/>
            <a:ext cx="1367962" cy="13146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03775" y="1404662"/>
            <a:ext cx="6758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Let’s use ordinal numbers!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49240" y="4598060"/>
            <a:ext cx="1036320" cy="523220"/>
            <a:chOff x="2371068" y="5178319"/>
            <a:chExt cx="1853294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1st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443" y="2967603"/>
            <a:ext cx="1515603" cy="149653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2" y="2967603"/>
            <a:ext cx="1553732" cy="149653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88" y="2967603"/>
            <a:ext cx="1553732" cy="149653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15" y="2967603"/>
            <a:ext cx="1515603" cy="149653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787" y="2967603"/>
            <a:ext cx="1553732" cy="149653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390" y="2967603"/>
            <a:ext cx="1553732" cy="1496539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3359790" y="4598060"/>
            <a:ext cx="1036320" cy="523220"/>
            <a:chOff x="2371068" y="5178319"/>
            <a:chExt cx="1853294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3rd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770340" y="4598060"/>
            <a:ext cx="1036320" cy="523220"/>
            <a:chOff x="2371068" y="5178319"/>
            <a:chExt cx="1853294" cy="523220"/>
          </a:xfrm>
        </p:grpSpPr>
        <p:sp>
          <p:nvSpPr>
            <p:cNvPr id="41" name="TextBox 40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5th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96" y="993869"/>
            <a:ext cx="1367962" cy="131464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813398" y="3144055"/>
            <a:ext cx="1179931" cy="109728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ounded Rectangle 48"/>
          <p:cNvSpPr/>
          <p:nvPr/>
        </p:nvSpPr>
        <p:spPr>
          <a:xfrm>
            <a:off x="3195951" y="3144055"/>
            <a:ext cx="1179931" cy="109728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ounded Rectangle 49"/>
          <p:cNvSpPr/>
          <p:nvPr/>
        </p:nvSpPr>
        <p:spPr>
          <a:xfrm>
            <a:off x="5626729" y="3144055"/>
            <a:ext cx="1179931" cy="109728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410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1011069" y="2150481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>
            <a:off x="2194128" y="2150481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3377187" y="2150481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>
            <a:off x="4560246" y="2150481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/>
        </p:nvSpPr>
        <p:spPr>
          <a:xfrm>
            <a:off x="5743305" y="2150481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6926363" y="2150481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011069" y="1400420"/>
            <a:ext cx="675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Which triangles are coloured in?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49240" y="3949626"/>
            <a:ext cx="1036320" cy="523220"/>
            <a:chOff x="2371068" y="5178319"/>
            <a:chExt cx="1853294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1st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182374" y="3949626"/>
            <a:ext cx="1036320" cy="523220"/>
            <a:chOff x="2371068" y="5178319"/>
            <a:chExt cx="1853294" cy="523220"/>
          </a:xfrm>
        </p:grpSpPr>
        <p:sp>
          <p:nvSpPr>
            <p:cNvPr id="16" name="TextBox 15"/>
            <p:cNvSpPr txBox="1"/>
            <p:nvPr/>
          </p:nvSpPr>
          <p:spPr>
            <a:xfrm>
              <a:off x="2439460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2nd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488400" y="3949626"/>
            <a:ext cx="1036320" cy="523220"/>
            <a:chOff x="2371068" y="5178319"/>
            <a:chExt cx="1853294" cy="523220"/>
          </a:xfrm>
        </p:grpSpPr>
        <p:sp>
          <p:nvSpPr>
            <p:cNvPr id="22" name="TextBox 21"/>
            <p:cNvSpPr txBox="1"/>
            <p:nvPr/>
          </p:nvSpPr>
          <p:spPr>
            <a:xfrm>
              <a:off x="2439459" y="5178319"/>
              <a:ext cx="1716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4th</a:t>
              </a:r>
              <a:r>
                <a:rPr lang="en-GB" sz="2800" dirty="0" smtClean="0">
                  <a:latin typeface="Comic Sans MS" panose="030F0702030302020204" pitchFamily="66" charset="0"/>
                </a:rPr>
                <a:t>                     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371068" y="5178319"/>
              <a:ext cx="1853294" cy="52322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Isosceles Triangle 28"/>
          <p:cNvSpPr/>
          <p:nvPr/>
        </p:nvSpPr>
        <p:spPr>
          <a:xfrm>
            <a:off x="3377185" y="2144553"/>
            <a:ext cx="892629" cy="84473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443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6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6|7.3|21|1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6|9.3|2.1|5.1|2.2|1|4.9|1.7|1|4.6|2.6|1.1|3.5|3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3.4|5.2|3.3|2.9|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1.1|1.1|20.3|2.9|3.4|2.7|4.4|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24.5|6.3|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1.1|1.3|1.2|1.1|2|4|9.1|2.3|1.8|2.4|1.1|2.6|4.2|1.1|9.1|1.1|1.1|1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8|2.7|3.3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7|20.3|5.6|9.8|3.4|8.3|4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77466D-F608-40D6-A64A-F5FE01B63C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186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Have a go at question 3 on the worksheet</vt:lpstr>
      <vt:lpstr>PowerPoint Presentation</vt:lpstr>
      <vt:lpstr>PowerPoint Presentation</vt:lpstr>
      <vt:lpstr>Have a go at the last question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218</cp:revision>
  <dcterms:created xsi:type="dcterms:W3CDTF">2019-07-05T11:02:13Z</dcterms:created>
  <dcterms:modified xsi:type="dcterms:W3CDTF">2020-09-21T09:39:42Z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