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56" r:id="rId4"/>
    <p:sldId id="273" r:id="rId5"/>
    <p:sldId id="260" r:id="rId6"/>
    <p:sldId id="275" r:id="rId7"/>
    <p:sldId id="274" r:id="rId8"/>
    <p:sldId id="278" r:id="rId9"/>
    <p:sldId id="284" r:id="rId10"/>
    <p:sldId id="279" r:id="rId11"/>
    <p:sldId id="285" r:id="rId12"/>
    <p:sldId id="286" r:id="rId13"/>
    <p:sldId id="262" r:id="rId14"/>
    <p:sldId id="276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3DAC-AD4E-4BFB-9F19-98594EA47379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1139-13B6-425A-A5E2-6BE6FCBEC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197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3DAC-AD4E-4BFB-9F19-98594EA47379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1139-13B6-425A-A5E2-6BE6FCBEC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15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3DAC-AD4E-4BFB-9F19-98594EA47379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1139-13B6-425A-A5E2-6BE6FCBEC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57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3DAC-AD4E-4BFB-9F19-98594EA47379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1139-13B6-425A-A5E2-6BE6FCBEC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53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3DAC-AD4E-4BFB-9F19-98594EA47379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1139-13B6-425A-A5E2-6BE6FCBEC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57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3DAC-AD4E-4BFB-9F19-98594EA47379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1139-13B6-425A-A5E2-6BE6FCBEC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09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3DAC-AD4E-4BFB-9F19-98594EA47379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1139-13B6-425A-A5E2-6BE6FCBEC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603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3DAC-AD4E-4BFB-9F19-98594EA47379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1139-13B6-425A-A5E2-6BE6FCBEC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08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3DAC-AD4E-4BFB-9F19-98594EA47379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1139-13B6-425A-A5E2-6BE6FCBEC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92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3DAC-AD4E-4BFB-9F19-98594EA47379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1139-13B6-425A-A5E2-6BE6FCBEC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45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3DAC-AD4E-4BFB-9F19-98594EA47379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1139-13B6-425A-A5E2-6BE6FCBEC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684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43DAC-AD4E-4BFB-9F19-98594EA47379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E1139-13B6-425A-A5E2-6BE6FCBEC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26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7402" y="750626"/>
            <a:ext cx="6660108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OpenDyslexicMono" panose="00000500000000000000" pitchFamily="50" charset="0"/>
              </a:rPr>
              <a:t>Week beginning </a:t>
            </a:r>
            <a:r>
              <a:rPr lang="en-GB" sz="2800" b="1" dirty="0" smtClean="0">
                <a:latin typeface="OpenDyslexicMono" panose="00000500000000000000" pitchFamily="50" charset="0"/>
              </a:rPr>
              <a:t>4.1.21</a:t>
            </a:r>
            <a:endParaRPr lang="en-GB" sz="2800" b="1" dirty="0" smtClean="0">
              <a:latin typeface="OpenDyslexicMono" panose="00000500000000000000" pitchFamily="50" charset="0"/>
            </a:endParaRPr>
          </a:p>
          <a:p>
            <a:pPr algn="ctr"/>
            <a:endParaRPr lang="en-GB" sz="2800" b="1" dirty="0">
              <a:latin typeface="OpenDyslexicMono" panose="00000500000000000000" pitchFamily="50" charset="0"/>
            </a:endParaRPr>
          </a:p>
          <a:p>
            <a:pPr algn="ctr"/>
            <a:r>
              <a:rPr lang="en-GB" sz="2800" b="1" dirty="0" smtClean="0">
                <a:latin typeface="OpenDyslexicMono" panose="00000500000000000000" pitchFamily="50" charset="0"/>
              </a:rPr>
              <a:t>Spelling </a:t>
            </a:r>
            <a:endParaRPr lang="en-GB" sz="2800" b="1" dirty="0">
              <a:latin typeface="OpenDyslexicMono" panose="00000500000000000000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7076" y="2370814"/>
            <a:ext cx="6740434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OpenDyslexicMono" panose="00000500000000000000" pitchFamily="50" charset="0"/>
              </a:rPr>
              <a:t> </a:t>
            </a:r>
            <a:r>
              <a:rPr lang="en-GB" sz="2800" b="1" dirty="0" smtClean="0">
                <a:latin typeface="OpenDyslexicMono" panose="00000500000000000000" pitchFamily="50" charset="0"/>
              </a:rPr>
              <a:t>Doubling consonants or not</a:t>
            </a:r>
            <a:endParaRPr lang="en-GB" sz="2800" b="1" dirty="0">
              <a:latin typeface="OpenDyslexicMono" panose="00000500000000000000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318" y="3889375"/>
            <a:ext cx="296227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194" y="1001486"/>
            <a:ext cx="8988356" cy="497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0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657" y="551543"/>
            <a:ext cx="7640797" cy="34813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9314" y="856343"/>
            <a:ext cx="2073343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OpenDyslexicMono" panose="00000500000000000000" pitchFamily="50" charset="0"/>
              </a:rPr>
              <a:t>You will need page 3 of the </a:t>
            </a:r>
            <a:r>
              <a:rPr lang="en-GB" b="1" smtClean="0">
                <a:latin typeface="OpenDyslexicMono" panose="00000500000000000000" pitchFamily="50" charset="0"/>
              </a:rPr>
              <a:t>spelling booklet.</a:t>
            </a:r>
            <a:endParaRPr lang="en-GB" b="1">
              <a:latin typeface="OpenDyslexicMono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51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986" y="1814511"/>
            <a:ext cx="7904527" cy="428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4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471" y="280220"/>
            <a:ext cx="4999703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OpenDyslexicMono" panose="00000500000000000000" pitchFamily="50" charset="0"/>
              </a:rPr>
              <a:t>Plenary</a:t>
            </a:r>
          </a:p>
          <a:p>
            <a:r>
              <a:rPr lang="en-GB" b="1" dirty="0" smtClean="0">
                <a:latin typeface="OpenDyslexicMono" panose="00000500000000000000" pitchFamily="50" charset="0"/>
              </a:rPr>
              <a:t> </a:t>
            </a:r>
          </a:p>
          <a:p>
            <a:r>
              <a:rPr lang="en-GB" b="1" dirty="0" smtClean="0">
                <a:latin typeface="OpenDyslexicMono" panose="00000500000000000000" pitchFamily="50" charset="0"/>
              </a:rPr>
              <a:t>Let’s play Spooky Spellings and learn some Year 3 and 4 common exception words </a:t>
            </a:r>
            <a:endParaRPr lang="en-GB" b="1" dirty="0">
              <a:latin typeface="OpenDyslexicMono" panose="00000500000000000000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7716" y="21569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http://www.ictgames.com/mobilePage/spookySpellings/index.html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716" y="2803237"/>
            <a:ext cx="6215544" cy="3948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7703" y="2949677"/>
            <a:ext cx="2035278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OpenDyslexicMono" panose="00000500000000000000" pitchFamily="50" charset="0"/>
              </a:rPr>
              <a:t>Today, we are looking at the words in book </a:t>
            </a:r>
            <a:r>
              <a:rPr lang="en-GB" b="1" dirty="0" smtClean="0">
                <a:latin typeface="OpenDyslexicMono" panose="00000500000000000000" pitchFamily="50" charset="0"/>
              </a:rPr>
              <a:t>4. </a:t>
            </a:r>
            <a:endParaRPr lang="en-GB" b="1" dirty="0">
              <a:latin typeface="OpenDyslexicMono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6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5870" y="269973"/>
            <a:ext cx="5545394" cy="1323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OpenDyslexicMono" panose="00000500000000000000" pitchFamily="50" charset="0"/>
              </a:rPr>
              <a:t>Use the spelling rule for words using the prefixes dis and </a:t>
            </a:r>
            <a:r>
              <a:rPr lang="en-GB" sz="2000" b="1" dirty="0" err="1" smtClean="0">
                <a:latin typeface="OpenDyslexicMono" panose="00000500000000000000" pitchFamily="50" charset="0"/>
              </a:rPr>
              <a:t>mis</a:t>
            </a:r>
            <a:r>
              <a:rPr lang="en-GB" sz="2000" b="1" dirty="0" smtClean="0">
                <a:latin typeface="OpenDyslexicMono" panose="00000500000000000000" pitchFamily="50" charset="0"/>
              </a:rPr>
              <a:t> to help you learn them. </a:t>
            </a:r>
            <a:endParaRPr lang="en-GB" sz="2000" b="1" dirty="0">
              <a:latin typeface="OpenDyslexicMono" panose="00000500000000000000" pitchFamily="50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3215148" y="1873045"/>
            <a:ext cx="6002594" cy="4837471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OpenDyslexicMono" panose="00000500000000000000" pitchFamily="50" charset="0"/>
              </a:rPr>
              <a:t>Is there a spelling rule I should use to help me learn these words? </a:t>
            </a:r>
            <a:endParaRPr lang="en-GB" b="1" dirty="0">
              <a:latin typeface="OpenDyslexicMono" panose="000005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458" y="271253"/>
            <a:ext cx="1991032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OpenDyslexicMono" panose="00000500000000000000" pitchFamily="50" charset="0"/>
              </a:rPr>
              <a:t>Lesson 3</a:t>
            </a:r>
          </a:p>
          <a:p>
            <a:pPr algn="ctr"/>
            <a:endParaRPr lang="en-GB" b="1" dirty="0">
              <a:latin typeface="OpenDyslexicMono" panose="00000500000000000000" pitchFamily="50" charset="0"/>
            </a:endParaRPr>
          </a:p>
          <a:p>
            <a:pPr algn="ctr"/>
            <a:r>
              <a:rPr lang="en-GB" b="1" dirty="0" smtClean="0">
                <a:latin typeface="OpenDyslexicMono" panose="00000500000000000000" pitchFamily="50" charset="0"/>
              </a:rPr>
              <a:t>Starter</a:t>
            </a:r>
            <a:endParaRPr lang="en-GB" b="1" dirty="0">
              <a:latin typeface="OpenDyslexicMono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42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3022" y="1330572"/>
            <a:ext cx="7378890" cy="535531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b="1" dirty="0">
                <a:latin typeface="OpenDyslexicMono" panose="00000500000000000000" pitchFamily="50" charset="0"/>
              </a:rPr>
              <a:t>Today, we will be testing our knowledge of this week’s spellings.</a:t>
            </a:r>
          </a:p>
          <a:p>
            <a:endParaRPr lang="en-GB" b="1" dirty="0">
              <a:latin typeface="OpenDyslexicMono" panose="00000500000000000000" pitchFamily="50" charset="0"/>
            </a:endParaRPr>
          </a:p>
          <a:p>
            <a:r>
              <a:rPr lang="en-GB" b="1" dirty="0">
                <a:latin typeface="OpenDyslexicMono" panose="00000500000000000000" pitchFamily="50" charset="0"/>
              </a:rPr>
              <a:t>In your jotter spend some time practising these spellings. </a:t>
            </a:r>
            <a:endParaRPr lang="en-GB" b="1" dirty="0" smtClean="0">
              <a:latin typeface="OpenDyslexicMono" panose="00000500000000000000" pitchFamily="50" charset="0"/>
            </a:endParaRPr>
          </a:p>
          <a:p>
            <a:endParaRPr lang="en-GB" b="1" dirty="0">
              <a:latin typeface="OpenDyslexicMono" panose="00000500000000000000" pitchFamily="50" charset="0"/>
            </a:endParaRPr>
          </a:p>
          <a:p>
            <a:r>
              <a:rPr lang="en-GB" b="1" dirty="0" smtClean="0">
                <a:latin typeface="OpenDyslexicMono" panose="00000500000000000000" pitchFamily="50" charset="0"/>
              </a:rPr>
              <a:t>You </a:t>
            </a:r>
            <a:r>
              <a:rPr lang="en-GB" b="1" dirty="0">
                <a:latin typeface="OpenDyslexicMono" panose="00000500000000000000" pitchFamily="50" charset="0"/>
              </a:rPr>
              <a:t>can </a:t>
            </a:r>
            <a:r>
              <a:rPr lang="en-GB" b="1" dirty="0" smtClean="0">
                <a:latin typeface="OpenDyslexicMono" panose="00000500000000000000" pitchFamily="50" charset="0"/>
              </a:rPr>
              <a:t>use:</a:t>
            </a:r>
            <a:r>
              <a:rPr lang="en-GB" b="1" dirty="0" smtClean="0">
                <a:solidFill>
                  <a:srgbClr val="FF0000"/>
                </a:solidFill>
                <a:latin typeface="OpenDyslexicMono" panose="00000500000000000000" pitchFamily="50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  <a:latin typeface="OpenDyslexicMono" panose="00000500000000000000" pitchFamily="50" charset="0"/>
              </a:rPr>
              <a:t>rainbow letters, 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  <a:latin typeface="OpenDyslexicMono" panose="00000500000000000000" pitchFamily="50" charset="0"/>
              </a:rPr>
              <a:t>create a spelling picture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  <a:latin typeface="OpenDyslexicMono" panose="00000500000000000000" pitchFamily="50" charset="0"/>
              </a:rPr>
              <a:t>identify the tricky part and write it in a different colour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  <a:latin typeface="OpenDyslexicMono" panose="00000500000000000000" pitchFamily="50" charset="0"/>
              </a:rPr>
              <a:t>you can break the word down into chunks.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>
                <a:solidFill>
                  <a:srgbClr val="FF0000"/>
                </a:solidFill>
                <a:latin typeface="OpenDyslexicMono" panose="00000500000000000000" pitchFamily="50" charset="0"/>
              </a:rPr>
              <a:t>l</a:t>
            </a:r>
            <a:r>
              <a:rPr lang="en-GB" b="1" dirty="0" smtClean="0">
                <a:solidFill>
                  <a:srgbClr val="FF0000"/>
                </a:solidFill>
                <a:latin typeface="OpenDyslexicMono" panose="00000500000000000000" pitchFamily="50" charset="0"/>
              </a:rPr>
              <a:t>ook to see if there are smaller words inside the word. 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>
                <a:solidFill>
                  <a:srgbClr val="002060"/>
                </a:solidFill>
                <a:latin typeface="OpenDyslexicMono" panose="00000500000000000000" pitchFamily="50" charset="0"/>
              </a:rPr>
              <a:t>Is there a spelling rule I can use to help me?  </a:t>
            </a:r>
          </a:p>
          <a:p>
            <a:endParaRPr lang="en-GB" b="1" dirty="0">
              <a:solidFill>
                <a:srgbClr val="0070C0"/>
              </a:solidFill>
              <a:latin typeface="OpenDyslexicMono" panose="00000500000000000000" pitchFamily="50" charset="0"/>
            </a:endParaRPr>
          </a:p>
          <a:p>
            <a:endParaRPr lang="en-GB" b="1" dirty="0">
              <a:solidFill>
                <a:srgbClr val="FF0000"/>
              </a:solidFill>
              <a:latin typeface="CCW Cursive Writing 19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28" y="4879141"/>
            <a:ext cx="2306471" cy="1427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211" y="4879141"/>
            <a:ext cx="1455193" cy="19806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2228" y="0"/>
            <a:ext cx="3854277" cy="466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5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8609" y="1364776"/>
            <a:ext cx="7533564" cy="18158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OpenDyslexicMono" panose="00000500000000000000" pitchFamily="50" charset="0"/>
              </a:rPr>
              <a:t>Now let’s test your spelling knowledge.</a:t>
            </a:r>
          </a:p>
          <a:p>
            <a:pPr algn="ctr"/>
            <a:r>
              <a:rPr lang="en-GB" sz="2800" b="1" dirty="0" smtClean="0">
                <a:latin typeface="OpenDyslexicMono" panose="00000500000000000000" pitchFamily="50" charset="0"/>
              </a:rPr>
              <a:t>Are you ready?</a:t>
            </a:r>
          </a:p>
          <a:p>
            <a:pPr algn="ctr"/>
            <a:endParaRPr lang="en-GB" sz="2800" b="1" dirty="0">
              <a:latin typeface="OpenDyslexicMono" panose="00000500000000000000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239" y="3003294"/>
            <a:ext cx="3005359" cy="335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1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4018" y="1610437"/>
            <a:ext cx="5622878" cy="35394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OpenDyslexicMono" panose="00000500000000000000" pitchFamily="50" charset="0"/>
              </a:rPr>
              <a:t>Plenary</a:t>
            </a:r>
          </a:p>
          <a:p>
            <a:endParaRPr lang="en-GB" sz="2800" b="1" dirty="0">
              <a:latin typeface="OpenDyslexicMono" panose="00000500000000000000" pitchFamily="50" charset="0"/>
            </a:endParaRPr>
          </a:p>
          <a:p>
            <a:r>
              <a:rPr lang="en-GB" sz="2800" b="1" dirty="0" smtClean="0">
                <a:latin typeface="OpenDyslexicMono" panose="00000500000000000000" pitchFamily="50" charset="0"/>
              </a:rPr>
              <a:t>If there are any words that you got wrong then write them out correctly using your purple pen.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211" y="4093220"/>
            <a:ext cx="2129937" cy="223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4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9337" y="986971"/>
            <a:ext cx="6348549" cy="37856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b="1" dirty="0" smtClean="0">
              <a:latin typeface="CCW Cursive Writing 19" panose="03050602040000000000" pitchFamily="66" charset="0"/>
            </a:endParaRPr>
          </a:p>
          <a:p>
            <a:pPr algn="ctr"/>
            <a:r>
              <a:rPr lang="en-GB" sz="2400" b="1" u="sng" dirty="0" smtClean="0">
                <a:latin typeface="OpenDyslexicMono" panose="00000500000000000000" pitchFamily="50" charset="0"/>
              </a:rPr>
              <a:t>Spelling Reminders</a:t>
            </a:r>
            <a:endParaRPr lang="en-GB" sz="2400" b="1" u="sng" dirty="0" smtClean="0">
              <a:latin typeface="OpenDyslexicMono" panose="00000500000000000000" pitchFamily="50" charset="0"/>
            </a:endParaRPr>
          </a:p>
          <a:p>
            <a:endParaRPr lang="en-GB" b="1" dirty="0" smtClean="0">
              <a:latin typeface="CCW Cursive Writing 19" panose="03050602040000000000" pitchFamily="66" charset="0"/>
            </a:endParaRPr>
          </a:p>
          <a:p>
            <a:endParaRPr lang="en-GB" b="1" dirty="0" smtClean="0">
              <a:latin typeface="CCW Cursive Writing 19" panose="03050602040000000000" pitchFamily="66" charset="0"/>
            </a:endParaRPr>
          </a:p>
          <a:p>
            <a:r>
              <a:rPr lang="en-GB" b="1" dirty="0" smtClean="0">
                <a:latin typeface="OpenDyslexicMono" panose="00000500000000000000" pitchFamily="50" charset="0"/>
              </a:rPr>
              <a:t>A root word is a basic word with nothing added to it e.g. forget.</a:t>
            </a:r>
          </a:p>
          <a:p>
            <a:endParaRPr lang="en-GB" b="1" dirty="0" smtClean="0">
              <a:latin typeface="OpenDyslexicMono" panose="00000500000000000000" pitchFamily="50" charset="0"/>
            </a:endParaRPr>
          </a:p>
          <a:p>
            <a:endParaRPr lang="en-GB" b="1" dirty="0">
              <a:latin typeface="OpenDyslexicMono" panose="00000500000000000000" pitchFamily="50" charset="0"/>
            </a:endParaRPr>
          </a:p>
          <a:p>
            <a:endParaRPr lang="en-GB" b="1" dirty="0" smtClean="0">
              <a:latin typeface="OpenDyslexicMono" panose="00000500000000000000" pitchFamily="50" charset="0"/>
            </a:endParaRPr>
          </a:p>
          <a:p>
            <a:r>
              <a:rPr lang="en-GB" b="1" dirty="0" smtClean="0">
                <a:latin typeface="OpenDyslexicMono" panose="00000500000000000000" pitchFamily="50" charset="0"/>
              </a:rPr>
              <a:t>A suffix is a string of letters that go at the end of a word e.g. </a:t>
            </a:r>
            <a:r>
              <a:rPr lang="en-GB" b="1" dirty="0" err="1" smtClean="0">
                <a:latin typeface="OpenDyslexicMono" panose="00000500000000000000" pitchFamily="50" charset="0"/>
              </a:rPr>
              <a:t>ing</a:t>
            </a:r>
            <a:r>
              <a:rPr lang="en-GB" b="1" dirty="0" smtClean="0">
                <a:latin typeface="OpenDyslexicMono" panose="00000500000000000000" pitchFamily="50" charset="0"/>
              </a:rPr>
              <a:t>.</a:t>
            </a:r>
          </a:p>
          <a:p>
            <a:endParaRPr lang="en-GB" dirty="0">
              <a:latin typeface="CCW Cursive Writing 19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554" y="1155075"/>
            <a:ext cx="1175657" cy="1428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21336" y="2583950"/>
            <a:ext cx="149787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OpenDyslexicMono" panose="00000500000000000000" pitchFamily="50" charset="0"/>
              </a:rPr>
              <a:t>Forget</a:t>
            </a:r>
            <a:endParaRPr lang="en-GB" b="1" dirty="0">
              <a:latin typeface="OpenDyslexicMono" panose="00000500000000000000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554" y="3240523"/>
            <a:ext cx="131445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5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73175" y="4537338"/>
            <a:ext cx="45720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OpenDyslexicMono" panose="00000500000000000000" pitchFamily="50" charset="0"/>
              </a:rPr>
              <a:t>Is there a rule</a:t>
            </a:r>
            <a:r>
              <a:rPr lang="en-GB" sz="2400" b="1" dirty="0" smtClean="0">
                <a:latin typeface="OpenDyslexicMono" panose="00000500000000000000" pitchFamily="50" charset="0"/>
              </a:rPr>
              <a:t>?</a:t>
            </a:r>
          </a:p>
          <a:p>
            <a:endParaRPr lang="en-GB" sz="2400" b="1" dirty="0">
              <a:latin typeface="OpenDyslexicMono" panose="00000500000000000000" pitchFamily="50" charset="0"/>
            </a:endParaRPr>
          </a:p>
          <a:p>
            <a:endParaRPr lang="en-GB" sz="2400" b="1" dirty="0" smtClean="0">
              <a:latin typeface="OpenDyslexicMono" panose="00000500000000000000" pitchFamily="50" charset="0"/>
            </a:endParaRPr>
          </a:p>
          <a:p>
            <a:r>
              <a:rPr lang="en-GB" sz="2400" b="1" dirty="0" smtClean="0">
                <a:latin typeface="OpenDyslexicMono" panose="00000500000000000000" pitchFamily="50" charset="0"/>
              </a:rPr>
              <a:t>See the next slide.</a:t>
            </a:r>
            <a:r>
              <a:rPr lang="en-GB" sz="2400" b="1" dirty="0" smtClean="0">
                <a:latin typeface="OpenDyslexicMono" panose="00000500000000000000" pitchFamily="50" charset="0"/>
              </a:rPr>
              <a:t> </a:t>
            </a:r>
            <a:endParaRPr lang="en-GB" sz="2400" b="1" dirty="0">
              <a:latin typeface="OpenDyslexicMono" panose="00000500000000000000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195" y="41172"/>
            <a:ext cx="2038350" cy="24288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0155" y="545690"/>
            <a:ext cx="210901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OpenDyslexicMono" panose="00000500000000000000" pitchFamily="50" charset="0"/>
              </a:rPr>
              <a:t>Lesson 1</a:t>
            </a:r>
            <a:endParaRPr lang="en-GB" b="1" dirty="0">
              <a:latin typeface="OpenDyslexicMono" panose="00000500000000000000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3175" y="2637195"/>
            <a:ext cx="421803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OpenDyslexicMono" panose="00000500000000000000" pitchFamily="50" charset="0"/>
              </a:rPr>
              <a:t>For each of these pair of words identify the root word and the suffix.</a:t>
            </a:r>
            <a:endParaRPr lang="en-GB" b="1" dirty="0">
              <a:latin typeface="OpenDyslexicMono" panose="00000500000000000000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55" y="1498393"/>
            <a:ext cx="4101722" cy="49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9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55" y="986971"/>
            <a:ext cx="9895223" cy="49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2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24884" y="1303445"/>
            <a:ext cx="3603009" cy="50783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OpenDyslexicMono" panose="00000500000000000000" pitchFamily="50" charset="0"/>
              </a:rPr>
              <a:t>L</a:t>
            </a:r>
            <a:r>
              <a:rPr lang="en-GB" b="1" dirty="0" smtClean="0">
                <a:latin typeface="OpenDyslexicMono" panose="00000500000000000000" pitchFamily="50" charset="0"/>
              </a:rPr>
              <a:t>ook at each word in turn.</a:t>
            </a:r>
          </a:p>
          <a:p>
            <a:endParaRPr lang="en-GB" b="1" dirty="0">
              <a:latin typeface="OpenDyslexicMono" panose="00000500000000000000" pitchFamily="50" charset="0"/>
            </a:endParaRPr>
          </a:p>
          <a:p>
            <a:r>
              <a:rPr lang="en-GB" b="1" dirty="0" smtClean="0">
                <a:latin typeface="OpenDyslexicMono" panose="00000500000000000000" pitchFamily="50" charset="0"/>
              </a:rPr>
              <a:t>Next cover the word with your finger.</a:t>
            </a:r>
          </a:p>
          <a:p>
            <a:endParaRPr lang="en-GB" b="1" dirty="0">
              <a:latin typeface="OpenDyslexicMono" panose="00000500000000000000" pitchFamily="50" charset="0"/>
            </a:endParaRPr>
          </a:p>
          <a:p>
            <a:r>
              <a:rPr lang="en-GB" b="1" dirty="0" smtClean="0">
                <a:latin typeface="OpenDyslexicMono" panose="00000500000000000000" pitchFamily="50" charset="0"/>
              </a:rPr>
              <a:t>Now write it out in your neatest writing. </a:t>
            </a:r>
          </a:p>
          <a:p>
            <a:endParaRPr lang="en-GB" b="1" dirty="0">
              <a:latin typeface="OpenDyslexicMono" panose="00000500000000000000" pitchFamily="50" charset="0"/>
            </a:endParaRPr>
          </a:p>
          <a:p>
            <a:r>
              <a:rPr lang="en-GB" b="1" dirty="0" smtClean="0">
                <a:latin typeface="OpenDyslexicMono" panose="00000500000000000000" pitchFamily="50" charset="0"/>
              </a:rPr>
              <a:t>Check your spelling.</a:t>
            </a:r>
          </a:p>
          <a:p>
            <a:endParaRPr lang="en-GB" b="1" dirty="0">
              <a:latin typeface="OpenDyslexicMono" panose="00000500000000000000" pitchFamily="50" charset="0"/>
            </a:endParaRPr>
          </a:p>
          <a:p>
            <a:r>
              <a:rPr lang="en-GB" b="1" dirty="0" smtClean="0">
                <a:latin typeface="OpenDyslexicMono" panose="00000500000000000000" pitchFamily="50" charset="0"/>
              </a:rPr>
              <a:t>If correct, tick it. If incorrect, rewrite correctly in purple pen. </a:t>
            </a:r>
          </a:p>
          <a:p>
            <a:endParaRPr lang="en-GB" b="1" dirty="0">
              <a:latin typeface="CCW Cursive Writing 19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80" y="1198334"/>
            <a:ext cx="7064649" cy="528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0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9433" y="188928"/>
            <a:ext cx="4513006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OpenDyslexicMono" panose="00000500000000000000" pitchFamily="50" charset="0"/>
              </a:rPr>
              <a:t>Lesson 2</a:t>
            </a:r>
          </a:p>
          <a:p>
            <a:r>
              <a:rPr lang="en-GB" b="1" dirty="0" smtClean="0">
                <a:latin typeface="OpenDyslexicMono" panose="00000500000000000000" pitchFamily="50" charset="0"/>
              </a:rPr>
              <a:t>Let’s </a:t>
            </a:r>
            <a:r>
              <a:rPr lang="en-GB" b="1" dirty="0" smtClean="0">
                <a:latin typeface="OpenDyslexicMono" panose="00000500000000000000" pitchFamily="50" charset="0"/>
              </a:rPr>
              <a:t>find out about the 4 spelling rules for adding suffixes</a:t>
            </a:r>
            <a:r>
              <a:rPr lang="en-GB" b="1" dirty="0" smtClean="0">
                <a:latin typeface="OpenDyslexicMono" panose="00000500000000000000" pitchFamily="50" charset="0"/>
              </a:rPr>
              <a:t>.</a:t>
            </a:r>
            <a:endParaRPr lang="en-GB" b="1" dirty="0" smtClean="0">
              <a:latin typeface="OpenDyslexicMono" panose="00000500000000000000" pitchFamily="50" charset="0"/>
            </a:endParaRPr>
          </a:p>
          <a:p>
            <a:r>
              <a:rPr lang="en-GB" b="1" dirty="0" smtClean="0">
                <a:latin typeface="OpenDyslexicMono" panose="00000500000000000000" pitchFamily="50" charset="0"/>
              </a:rPr>
              <a:t> </a:t>
            </a:r>
            <a:endParaRPr lang="en-GB" b="1" dirty="0">
              <a:latin typeface="OpenDyslexicMono" panose="00000500000000000000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86400" y="68194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https://www.bbc.co.uk/teach/class-clips-video/english-ks2-wonderful-words-suffixes-part-1/zdnd7nb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284" y="2376362"/>
            <a:ext cx="6588579" cy="403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9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438" y="725714"/>
            <a:ext cx="10542965" cy="547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079" y="885370"/>
            <a:ext cx="9318530" cy="50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7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298" y="943429"/>
            <a:ext cx="9148353" cy="510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5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321</Words>
  <Application>Microsoft Office PowerPoint</Application>
  <PresentationFormat>Widescreen</PresentationFormat>
  <Paragraphs>60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CCW Cursive Writing 19</vt:lpstr>
      <vt:lpstr>OpenDyslexicMono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Maynes, Heather</dc:creator>
  <cp:lastModifiedBy>Maynes, Heather</cp:lastModifiedBy>
  <cp:revision>47</cp:revision>
  <dcterms:created xsi:type="dcterms:W3CDTF">2020-11-15T08:15:12Z</dcterms:created>
  <dcterms:modified xsi:type="dcterms:W3CDTF">2021-01-01T16:49:00Z</dcterms:modified>
</cp:coreProperties>
</file>