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7" r:id="rId4"/>
    <p:sldId id="268" r:id="rId5"/>
    <p:sldId id="269" r:id="rId6"/>
    <p:sldId id="270" r:id="rId7"/>
    <p:sldId id="259" r:id="rId8"/>
    <p:sldId id="257" r:id="rId9"/>
    <p:sldId id="264" r:id="rId10"/>
    <p:sldId id="265" r:id="rId11"/>
    <p:sldId id="260" r:id="rId12"/>
    <p:sldId id="266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bbc.co.uk/bitesize/topics/zvq9bdm/articles/zv3cy9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bloom.com/uk/game/odd-and-bob?phase=2" TargetMode="External"/><Relationship Id="rId2" Type="http://schemas.openxmlformats.org/officeDocument/2006/relationships/hyperlink" Target="https://www.phonicsplay.co.uk/resources/phase/2/pick-a-pict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D4-vPkeIqs" TargetMode="External"/><Relationship Id="rId4" Type="http://schemas.openxmlformats.org/officeDocument/2006/relationships/hyperlink" Target="https://www.youtube.com/watch?v=VxBEmaaSh1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bc.co.uk/bitesize/topics/zvq9bdm/articles/zv3cy9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vq9bdm/articles/zv3cy9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vq9bdm/articles/zv3cy9q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bbc.co.uk/iplayer/episode/p0873159/alphablocks-magic-words-22-meet-alphablock-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PlDPegyV6X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>
                <a:solidFill>
                  <a:srgbClr val="90C226"/>
                </a:solidFill>
              </a:rPr>
              <a:t>EYFS phonics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747276" cy="1096899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90C226"/>
              </a:buClr>
            </a:pPr>
            <a:r>
              <a:rPr lang="en-GB" sz="4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Recap </a:t>
            </a:r>
            <a:r>
              <a:rPr lang="en-GB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sounds: </a:t>
            </a:r>
            <a:endParaRPr lang="en-GB" sz="4000" dirty="0" smtClean="0">
              <a:solidFill>
                <a:prstClr val="black">
                  <a:lumMod val="50000"/>
                  <a:lumOff val="50000"/>
                </a:prstClr>
              </a:solidFill>
              <a:latin typeface="CCW Precursive 6" panose="03050602040000000000" pitchFamily="66" charset="0"/>
            </a:endParaRPr>
          </a:p>
          <a:p>
            <a:pPr lvl="0" algn="ctr">
              <a:buClr>
                <a:srgbClr val="90C226"/>
              </a:buClr>
            </a:pPr>
            <a:r>
              <a:rPr lang="pt-BR" sz="35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h</a:t>
            </a:r>
            <a:r>
              <a:rPr lang="pt-BR" sz="3500" dirty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, b, f, ff, l, ll </a:t>
            </a:r>
            <a:r>
              <a:rPr lang="en-GB" sz="35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j, v, w, x</a:t>
            </a:r>
            <a:endParaRPr lang="en-GB" sz="3500" dirty="0">
              <a:solidFill>
                <a:prstClr val="black">
                  <a:lumMod val="50000"/>
                  <a:lumOff val="50000"/>
                </a:prstClr>
              </a:solidFill>
              <a:latin typeface="CCW Precursive 6" panose="03050602040000000000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66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36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6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>X</a:t>
            </a:r>
            <a:r>
              <a:rPr lang="en-GB" sz="86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 </a:t>
            </a:r>
            <a:r>
              <a:rPr lang="en-GB" sz="8600" b="1" dirty="0" err="1">
                <a:solidFill>
                  <a:srgbClr val="90C226"/>
                </a:solidFill>
                <a:latin typeface="CCW Precursive 6" panose="03050602040000000000" pitchFamily="66" charset="0"/>
              </a:rPr>
              <a:t>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49" y="3140738"/>
            <a:ext cx="9768405" cy="371726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Can you hear the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‘x’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in these objects? Name each item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emphasising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the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‘x’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sound. </a:t>
            </a:r>
          </a:p>
          <a:p>
            <a:pPr marL="0" indent="0">
              <a:buNone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		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34765" y="1930400"/>
            <a:ext cx="7141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use your finger to write a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‘x’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in the air, then practise with your pencil.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8547101" y="4462288"/>
            <a:ext cx="32385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Listen to the ‘x’ sound song: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  <a:hlinkClick r:id="rId2"/>
              </a:rPr>
              <a:t>https://www.bbc.co.uk/cbeebies/watch/cbeebies-house-alphabet-songs-x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69" y="1760689"/>
            <a:ext cx="919805" cy="947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3142"/>
          <a:stretch/>
        </p:blipFill>
        <p:spPr>
          <a:xfrm>
            <a:off x="507636" y="4173474"/>
            <a:ext cx="4138752" cy="206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7639" b="55031"/>
          <a:stretch/>
        </p:blipFill>
        <p:spPr>
          <a:xfrm>
            <a:off x="5188041" y="3848624"/>
            <a:ext cx="2516903" cy="15907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205051" y="5769860"/>
            <a:ext cx="10481626" cy="116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o</a:t>
            </a:r>
            <a:r>
              <a:rPr lang="en-GB" sz="2000" dirty="0" smtClean="0">
                <a:solidFill>
                  <a:schemeClr val="accent2"/>
                </a:solidFill>
                <a:latin typeface="CCW Precursive 6" panose="03050602040000000000" pitchFamily="66" charset="0"/>
              </a:rPr>
              <a:t>x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			bo</a:t>
            </a:r>
            <a:r>
              <a:rPr lang="en-GB" sz="2000" dirty="0" smtClean="0">
                <a:solidFill>
                  <a:schemeClr val="accent2"/>
                </a:solidFill>
                <a:latin typeface="CCW Precursive 6" panose="03050602040000000000" pitchFamily="66" charset="0"/>
              </a:rPr>
              <a:t>x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			fo</a:t>
            </a:r>
            <a:r>
              <a:rPr lang="en-GB" sz="2000" dirty="0" smtClean="0">
                <a:solidFill>
                  <a:schemeClr val="accent2"/>
                </a:solidFill>
                <a:latin typeface="CCW Precursive 6" panose="03050602040000000000" pitchFamily="66" charset="0"/>
              </a:rPr>
              <a:t>x</a:t>
            </a:r>
          </a:p>
          <a:p>
            <a:pPr marL="0" indent="0">
              <a:buFont typeface="Wingdings 3" charset="2"/>
              <a:buNone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		</a:t>
            </a:r>
          </a:p>
          <a:p>
            <a:pPr marL="0" indent="0">
              <a:buFont typeface="Wingdings 3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0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9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> S</a:t>
            </a:r>
            <a:r>
              <a:rPr lang="en-GB" sz="69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ight words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8193" y="2160589"/>
            <a:ext cx="9483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Sight words break the rules. They can not be sounded out. We just have to learn what they look like.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04949" y="3278777"/>
            <a:ext cx="8869053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to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g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o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no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so</a:t>
            </a:r>
            <a:endParaRPr lang="en-GB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2343" y="3278777"/>
            <a:ext cx="38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Precursive 6" panose="03050602040000000000" pitchFamily="66" charset="0"/>
              </a:rPr>
              <a:t>W</a:t>
            </a:r>
            <a:r>
              <a:rPr lang="en-GB" dirty="0" smtClean="0">
                <a:latin typeface="CCW Precursive 6" panose="03050602040000000000" pitchFamily="66" charset="0"/>
              </a:rPr>
              <a:t>rite sight words on the floor with chalk or on paper. Can you say each one as you jump on it?</a:t>
            </a:r>
            <a:endParaRPr lang="en-GB" dirty="0">
              <a:latin typeface="CCW Precursive 6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643" y="4612409"/>
            <a:ext cx="2420031" cy="16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2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33545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0C226"/>
                </a:solidFill>
                <a:latin typeface="CCW Precursive 6" panose="03050602040000000000" pitchFamily="66" charset="0"/>
              </a:rPr>
              <a:t>S</a:t>
            </a:r>
            <a:r>
              <a:rPr lang="en-GB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ight word splat- </a:t>
            </a:r>
            <a:br>
              <a:rPr lang="en-GB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</a:br>
            <a:r>
              <a:rPr lang="en-GB" sz="22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Ask your grown up to point to a sight word and see how quickly you can point to it.</a:t>
            </a:r>
            <a:endParaRPr lang="en-GB" sz="1000" dirty="0"/>
          </a:p>
        </p:txBody>
      </p:sp>
      <p:sp>
        <p:nvSpPr>
          <p:cNvPr id="5" name="Rectangle 4"/>
          <p:cNvSpPr/>
          <p:nvPr/>
        </p:nvSpPr>
        <p:spPr>
          <a:xfrm>
            <a:off x="677334" y="2717074"/>
            <a:ext cx="803559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t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o								go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			no</a:t>
            </a: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					so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GB" sz="4400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the						I</a:t>
            </a:r>
            <a:endParaRPr lang="en-GB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0C226"/>
                </a:solidFill>
                <a:latin typeface="CCW Precursive 6" panose="03050602040000000000" pitchFamily="66" charset="0"/>
              </a:rPr>
              <a:t>Useful website games: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22199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https://lettersandsounds.org.uk/for-home/reception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www.phonicsplay.co.uk/resources/phase/2/pick-a-picture</a:t>
            </a:r>
            <a:r>
              <a:rPr lang="en-GB" dirty="0" smtClean="0"/>
              <a:t> (</a:t>
            </a:r>
            <a:r>
              <a:rPr lang="en-GB" dirty="0"/>
              <a:t>phonics </a:t>
            </a:r>
            <a:r>
              <a:rPr lang="en-GB" dirty="0" smtClean="0"/>
              <a:t>play, phase 2, pick and picture set 1-5)</a:t>
            </a: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www.phonicsbloom.com/uk/game/odd-and-bob?phase=2</a:t>
            </a:r>
            <a:r>
              <a:rPr lang="en-GB" dirty="0" smtClean="0"/>
              <a:t> (phonics bloom, phase 2, odd and bob, set up to </a:t>
            </a:r>
            <a:r>
              <a:rPr lang="en-GB" dirty="0"/>
              <a:t>r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err="1" smtClean="0"/>
              <a:t>Alphablocks</a:t>
            </a:r>
            <a:r>
              <a:rPr lang="en-GB" dirty="0" smtClean="0"/>
              <a:t> videos:</a:t>
            </a:r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www.youtube.com/watch?v=VxBEmaaSh1c</a:t>
            </a:r>
            <a:r>
              <a:rPr lang="en-GB" dirty="0" smtClean="0"/>
              <a:t> </a:t>
            </a:r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www.youtube.com/watch?v=WD4-vPkeIqs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37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>Recap:</a:t>
            </a:r>
            <a:r>
              <a:rPr lang="en-GB" sz="20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/>
            </a:r>
            <a:br>
              <a:rPr lang="en-GB" sz="2000" b="1" dirty="0">
                <a:solidFill>
                  <a:srgbClr val="90C226"/>
                </a:solidFill>
                <a:latin typeface="CCW Precursive 6" panose="03050602040000000000" pitchFamily="66" charset="0"/>
              </a:rPr>
            </a:br>
            <a:r>
              <a:rPr lang="en-GB" sz="20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>Can you remember these sounds?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25897"/>
            <a:ext cx="6677055" cy="3620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5988"/>
            <a:ext cx="3365863" cy="12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4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726" y="562875"/>
            <a:ext cx="5786219" cy="1320800"/>
          </a:xfrm>
        </p:spPr>
        <p:txBody>
          <a:bodyPr>
            <a:noAutofit/>
          </a:bodyPr>
          <a:lstStyle/>
          <a:p>
            <a:pPr algn="ctr"/>
            <a:r>
              <a:rPr lang="en-GB" sz="77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H </a:t>
            </a:r>
            <a:r>
              <a:rPr lang="en-GB" sz="77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h</a:t>
            </a:r>
            <a:endParaRPr lang="en-GB" sz="7700" dirty="0"/>
          </a:p>
        </p:txBody>
      </p:sp>
      <p:sp>
        <p:nvSpPr>
          <p:cNvPr id="6" name="Rectangle 5"/>
          <p:cNvSpPr/>
          <p:nvPr/>
        </p:nvSpPr>
        <p:spPr>
          <a:xfrm>
            <a:off x="1776549" y="2223711"/>
            <a:ext cx="7823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use your finger to write a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‘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h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’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in the air, then practise with your pencil.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33054" y="3629003"/>
            <a:ext cx="6096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Can you sound out and blend these h words?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3600" dirty="0">
                <a:solidFill>
                  <a:srgbClr val="FF0000"/>
                </a:solidFill>
                <a:latin typeface="CCW Precursive 6" panose="03050602040000000000" pitchFamily="66" charset="0"/>
              </a:rPr>
              <a:t>h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a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t   hat</a:t>
            </a:r>
            <a:endParaRPr lang="en-GB" sz="3600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3600" dirty="0">
                <a:solidFill>
                  <a:srgbClr val="FF0000"/>
                </a:solidFill>
                <a:latin typeface="CCW Precursive 6" panose="03050602040000000000" pitchFamily="66" charset="0"/>
              </a:rPr>
              <a:t>h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a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CW Precursive 6" panose="03050602040000000000" pitchFamily="66" charset="0"/>
              </a:rPr>
              <a:t>m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 	 ham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3600" dirty="0">
                <a:solidFill>
                  <a:srgbClr val="FF0000"/>
                </a:solidFill>
                <a:latin typeface="CCW Precursive 6" panose="03050602040000000000" pitchFamily="66" charset="0"/>
              </a:rPr>
              <a:t>h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i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CW Precursive 6" panose="03050602040000000000" pitchFamily="66" charset="0"/>
              </a:rPr>
              <a:t>l</a:t>
            </a:r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CW Precursive 6" panose="03050602040000000000" pitchFamily="66" charset="0"/>
              </a:rPr>
              <a:t> </a:t>
            </a:r>
            <a:r>
              <a:rPr lang="en-GB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CW Precursive 6" panose="03050602040000000000" pitchFamily="66" charset="0"/>
              </a:rPr>
              <a:t>l</a:t>
            </a:r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CW Precursive 6" panose="03050602040000000000" pitchFamily="66" charset="0"/>
              </a:rPr>
              <a:t>  		hill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CCW Precursive 6" panose="03050602040000000000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8280" y="4629277"/>
            <a:ext cx="358872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Watch the wizards read h words:</a:t>
            </a:r>
            <a:endParaRPr lang="en-GB" dirty="0" smtClean="0">
              <a:solidFill>
                <a:schemeClr val="accent1">
                  <a:lumMod val="75000"/>
                </a:schemeClr>
              </a:solidFill>
              <a:latin typeface="CCW Precursive 6" panose="03050602040000000000" pitchFamily="66" charset="0"/>
              <a:hlinkClick r:id="rId2"/>
            </a:endParaRPr>
          </a:p>
          <a:p>
            <a:r>
              <a:rPr lang="en-GB" u="sng" dirty="0">
                <a:solidFill>
                  <a:schemeClr val="accent1">
                    <a:lumMod val="75000"/>
                  </a:schemeClr>
                </a:solidFill>
              </a:rPr>
              <a:t>https://www.bbc.co.uk/bitesize/topics/zf2yf4j/articles/zvhvy9q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65" y="1742605"/>
            <a:ext cx="1038577" cy="1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86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B </a:t>
            </a:r>
            <a:r>
              <a:rPr lang="en-GB" sz="8600" b="1" dirty="0" err="1">
                <a:solidFill>
                  <a:srgbClr val="90C226"/>
                </a:solidFill>
                <a:latin typeface="CCW Precursive 6" panose="03050602040000000000" pitchFamily="66" charset="0"/>
              </a:rPr>
              <a:t>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64" y="3362685"/>
            <a:ext cx="9655386" cy="371726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b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, b, b… bat 		b, b, b… bin		b, b, b… bun		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7636" y="5866670"/>
            <a:ext cx="7206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Go on a spy walk, what ‘b’ items can you spot?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4330" y="1930400"/>
            <a:ext cx="7141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use your finger to write a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‘b’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in the air, then practise with your pencil.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8547100" y="4205654"/>
            <a:ext cx="3238500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Watch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alphablocks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 word magic ‘b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’: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https://www.bbc.co.uk/iplayer/episode/p0872ymg/alphablocks-magic-words-2-meet-alphablock-b</a:t>
            </a:r>
            <a:endParaRPr lang="en-GB" sz="1400" dirty="0" smtClean="0">
              <a:solidFill>
                <a:schemeClr val="accent1">
                  <a:lumMod val="75000"/>
                </a:schemeClr>
              </a:solidFill>
              <a:latin typeface="CCW Precursive 6" panose="03050602040000000000" pitchFamily="66" charset="0"/>
            </a:endParaRPr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418" y="3878383"/>
            <a:ext cx="938490" cy="1472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67" y="1450906"/>
            <a:ext cx="725998" cy="11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444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6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Ff</a:t>
            </a:r>
            <a:r>
              <a:rPr lang="en-GB" sz="86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, </a:t>
            </a:r>
            <a:r>
              <a:rPr lang="en-GB" sz="86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ff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602257" y="3040678"/>
            <a:ext cx="720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Can you find all five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‘f’ items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in the picture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?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9644" y="2038022"/>
            <a:ext cx="7141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use your finger to write a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‘f’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in the air, then practise with your pencil.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94" y="1448135"/>
            <a:ext cx="937080" cy="182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468" y="5004983"/>
            <a:ext cx="1533915" cy="1426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865" t="1817"/>
          <a:stretch/>
        </p:blipFill>
        <p:spPr>
          <a:xfrm>
            <a:off x="8622571" y="2895233"/>
            <a:ext cx="3246274" cy="3627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11633" y="4555170"/>
            <a:ext cx="5271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With your pencil, write the words:</a:t>
            </a:r>
          </a:p>
          <a:p>
            <a:pPr lvl="0"/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lvl="0" algn="ctr"/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hu</a:t>
            </a:r>
            <a:r>
              <a:rPr lang="en-GB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ff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		pu</a:t>
            </a:r>
            <a:r>
              <a:rPr lang="en-GB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ff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o</a:t>
            </a:r>
            <a:r>
              <a:rPr lang="en-GB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ff</a:t>
            </a:r>
          </a:p>
        </p:txBody>
      </p:sp>
    </p:spTree>
    <p:extLst>
      <p:ext uri="{BB962C8B-B14F-4D97-AF65-F5344CB8AC3E}">
        <p14:creationId xmlns:p14="http://schemas.microsoft.com/office/powerpoint/2010/main" val="196371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444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6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Ll</a:t>
            </a:r>
            <a:r>
              <a:rPr lang="en-GB" sz="86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, </a:t>
            </a:r>
            <a:r>
              <a:rPr lang="en-GB" sz="86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ll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99644" y="2038022"/>
            <a:ext cx="7141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use your finger to write a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‘l’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in the air, then practise with your pencil.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22" y="1388003"/>
            <a:ext cx="528952" cy="13579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5622" y="3048317"/>
            <a:ext cx="7206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Go on a spy walk, what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‘l’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items can you spot?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17" y="4608236"/>
            <a:ext cx="907368" cy="940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-1" r="-274" b="4386"/>
          <a:stretch/>
        </p:blipFill>
        <p:spPr>
          <a:xfrm>
            <a:off x="3473280" y="4558075"/>
            <a:ext cx="578019" cy="10300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4117" y="4049402"/>
            <a:ext cx="6079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Match the ‘ll’ words with the pictures.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282" y="4608236"/>
            <a:ext cx="1087417" cy="10223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682" y="4573319"/>
            <a:ext cx="1009650" cy="10572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11485" y="6018946"/>
            <a:ext cx="5952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ba</a:t>
            </a:r>
            <a:r>
              <a:rPr lang="en-GB" sz="20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ll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be</a:t>
            </a:r>
            <a:r>
              <a:rPr lang="en-GB" sz="20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ll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	i</a:t>
            </a:r>
            <a:r>
              <a:rPr lang="en-GB" sz="20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ll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	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do</a:t>
            </a:r>
            <a:r>
              <a:rPr lang="en-GB" sz="20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ll</a:t>
            </a:r>
            <a:endParaRPr lang="en-GB" sz="20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8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726" y="562875"/>
            <a:ext cx="5786219" cy="1320800"/>
          </a:xfrm>
        </p:spPr>
        <p:txBody>
          <a:bodyPr>
            <a:noAutofit/>
          </a:bodyPr>
          <a:lstStyle/>
          <a:p>
            <a:pPr algn="ctr"/>
            <a:r>
              <a:rPr lang="en-GB" sz="77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J </a:t>
            </a:r>
            <a:r>
              <a:rPr lang="en-GB" sz="77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j</a:t>
            </a:r>
            <a:endParaRPr lang="en-GB" sz="7700" dirty="0"/>
          </a:p>
        </p:txBody>
      </p:sp>
      <p:sp>
        <p:nvSpPr>
          <p:cNvPr id="6" name="Rectangle 5"/>
          <p:cNvSpPr/>
          <p:nvPr/>
        </p:nvSpPr>
        <p:spPr>
          <a:xfrm>
            <a:off x="1776549" y="2223711"/>
            <a:ext cx="7823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use your finger to write a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‘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j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’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in the air, then practise with your pencil.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33054" y="3629003"/>
            <a:ext cx="6096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Can you read sound out and blend these j words?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3600" dirty="0">
                <a:solidFill>
                  <a:srgbClr val="FF0000"/>
                </a:solidFill>
                <a:latin typeface="CCW Precursive 6" panose="03050602040000000000" pitchFamily="66" charset="0"/>
              </a:rPr>
              <a:t>j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e</a:t>
            </a:r>
            <a:r>
              <a:rPr lang="en-GB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t   jet</a:t>
            </a:r>
            <a:endParaRPr lang="en-GB" sz="3600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3600" dirty="0">
                <a:solidFill>
                  <a:srgbClr val="FF0000"/>
                </a:solidFill>
                <a:latin typeface="CCW Precursive 6" panose="03050602040000000000" pitchFamily="66" charset="0"/>
              </a:rPr>
              <a:t>j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a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CW Precursive 6" panose="03050602040000000000" pitchFamily="66" charset="0"/>
              </a:rPr>
              <a:t>m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  jam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3600" dirty="0">
                <a:solidFill>
                  <a:srgbClr val="FF0000"/>
                </a:solidFill>
                <a:latin typeface="CCW Precursive 6" panose="03050602040000000000" pitchFamily="66" charset="0"/>
              </a:rPr>
              <a:t>j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u</a:t>
            </a:r>
            <a:r>
              <a:rPr lang="en-GB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CW Precursive 6" panose="03050602040000000000" pitchFamily="66" charset="0"/>
              </a:rPr>
              <a:t>m p   jump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CCW Precursive 6" panose="03050602040000000000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54" y="1872606"/>
            <a:ext cx="381000" cy="10763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68280" y="4629277"/>
            <a:ext cx="358872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Watch the wizards read j words:</a:t>
            </a:r>
            <a:endParaRPr lang="en-GB" dirty="0" smtClean="0">
              <a:solidFill>
                <a:schemeClr val="accent1">
                  <a:lumMod val="75000"/>
                </a:schemeClr>
              </a:solidFill>
              <a:latin typeface="CCW Precursive 6" panose="03050602040000000000" pitchFamily="66" charset="0"/>
              <a:hlinkClick r:id="rId3"/>
            </a:endParaRPr>
          </a:p>
          <a:p>
            <a:r>
              <a:rPr lang="en-GB" dirty="0" smtClean="0">
                <a:hlinkClick r:id="rId3"/>
              </a:rPr>
              <a:t>https://www.bbc.co.uk/bitesize/topics/zvq9bdm/articles/zv3cy9q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84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86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>V</a:t>
            </a:r>
            <a:r>
              <a:rPr lang="en-GB" sz="86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 </a:t>
            </a:r>
            <a:r>
              <a:rPr lang="en-GB" sz="8600" b="1" dirty="0" err="1">
                <a:solidFill>
                  <a:srgbClr val="90C226"/>
                </a:solidFill>
                <a:latin typeface="CCW Precursive 6" panose="03050602040000000000" pitchFamily="66" charset="0"/>
              </a:rPr>
              <a:t>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44" y="3362685"/>
            <a:ext cx="9655386" cy="371726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v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, v, v…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van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	v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, v, v…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vet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	v, v, v… vest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34330" y="1930400"/>
            <a:ext cx="7141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use your finger to write a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‘v’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in the air, then practise with your pencil.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8650289" y="4500035"/>
            <a:ext cx="32385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Watch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alphablocks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 word magic ‘v’: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www.bbc.co.uk/iplayer/episode/p0873159/alphablocks-magic-words-22-meet-alphablock-v</a:t>
            </a:r>
            <a:endParaRPr lang="en-GB" dirty="0" smtClean="0">
              <a:solidFill>
                <a:schemeClr val="accent1">
                  <a:lumMod val="75000"/>
                </a:schemeClr>
              </a:solidFill>
              <a:latin typeface="CCW Precursive 6" panose="03050602040000000000" pitchFamily="66" charset="0"/>
              <a:hlinkClick r:id="rId3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44" y="4151049"/>
            <a:ext cx="1857375" cy="82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08" y="1706867"/>
            <a:ext cx="881743" cy="931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218" y="3869025"/>
            <a:ext cx="938490" cy="14725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2769" y="5997672"/>
            <a:ext cx="7206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Can you think of a sentence using a ‘v’ word?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860" y="3819350"/>
            <a:ext cx="953222" cy="16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36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6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W </a:t>
            </a:r>
            <a:r>
              <a:rPr lang="en-GB" sz="86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49" y="3140738"/>
            <a:ext cx="9768405" cy="371726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Can you hear the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‘w’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in these objects? Name each item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emphasising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the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‘w’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sound. </a:t>
            </a:r>
          </a:p>
          <a:p>
            <a:pPr marL="0" indent="0">
              <a:buNone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			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34765" y="1930400"/>
            <a:ext cx="7141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use your finger to write a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‘w’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in the air, then practise with your pencil.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8547101" y="4700701"/>
            <a:ext cx="32385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Learn the jolly phonics ‘w’ song: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www.youtube.com/watch?v=PlDPegyV6XI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9" y="1891478"/>
            <a:ext cx="1212903" cy="824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472" y="4205654"/>
            <a:ext cx="1568585" cy="12722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566" y="3882379"/>
            <a:ext cx="1474718" cy="2233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793" y="3874529"/>
            <a:ext cx="1428312" cy="21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513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541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CCW Precursive 6</vt:lpstr>
      <vt:lpstr>Trebuchet MS</vt:lpstr>
      <vt:lpstr>Wingdings 3</vt:lpstr>
      <vt:lpstr>Facet</vt:lpstr>
      <vt:lpstr>EYFS phonics</vt:lpstr>
      <vt:lpstr>Recap: Can you remember these sounds?</vt:lpstr>
      <vt:lpstr>H h</vt:lpstr>
      <vt:lpstr>B b</vt:lpstr>
      <vt:lpstr>Ff, ff</vt:lpstr>
      <vt:lpstr>Ll, ll</vt:lpstr>
      <vt:lpstr>J j</vt:lpstr>
      <vt:lpstr>V v</vt:lpstr>
      <vt:lpstr>W w</vt:lpstr>
      <vt:lpstr>X x</vt:lpstr>
      <vt:lpstr> Sight words</vt:lpstr>
      <vt:lpstr>Sight word splat-  Ask your grown up to point to a sight word and see how quickly you can point to it.</vt:lpstr>
      <vt:lpstr>Useful website games: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phonics</dc:title>
  <dc:creator>Administrator</dc:creator>
  <cp:lastModifiedBy>Grace Arnall</cp:lastModifiedBy>
  <cp:revision>25</cp:revision>
  <dcterms:created xsi:type="dcterms:W3CDTF">2020-09-16T10:45:21Z</dcterms:created>
  <dcterms:modified xsi:type="dcterms:W3CDTF">2020-11-15T19:26:27Z</dcterms:modified>
</cp:coreProperties>
</file>