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7" r:id="rId4"/>
    <p:sldId id="268" r:id="rId5"/>
    <p:sldId id="270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bloom.com/uk/game/odd-and-bob?phase=2" TargetMode="External"/><Relationship Id="rId2" Type="http://schemas.openxmlformats.org/officeDocument/2006/relationships/hyperlink" Target="https://www.phonicsplay.co.uk/resources/phase/2/pick-a-pictu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D4-vPkeIqs" TargetMode="External"/><Relationship Id="rId4" Type="http://schemas.openxmlformats.org/officeDocument/2006/relationships/hyperlink" Target="https://www.youtube.com/watch?v=VxBEmaaSh1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930" y="2718042"/>
            <a:ext cx="7766936" cy="1646302"/>
          </a:xfrm>
        </p:spPr>
        <p:txBody>
          <a:bodyPr/>
          <a:lstStyle/>
          <a:p>
            <a:r>
              <a:rPr lang="en-GB" sz="8000" dirty="0">
                <a:solidFill>
                  <a:srgbClr val="90C226"/>
                </a:solidFill>
              </a:rPr>
              <a:t>EYFS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364344"/>
            <a:ext cx="8747276" cy="1096899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latin typeface="CCW Precursive 6" panose="03050602040000000000" pitchFamily="66" charset="0"/>
              </a:rPr>
              <a:t>Focus sounds; y z </a:t>
            </a:r>
            <a:r>
              <a:rPr lang="en-GB" sz="2400" dirty="0" err="1" smtClean="0">
                <a:latin typeface="CCW Precursive 6" panose="03050602040000000000" pitchFamily="66" charset="0"/>
              </a:rPr>
              <a:t>zz</a:t>
            </a:r>
            <a:r>
              <a:rPr lang="en-GB" sz="2400" dirty="0" smtClean="0">
                <a:latin typeface="CCW Precursive 6" panose="03050602040000000000" pitchFamily="66" charset="0"/>
              </a:rPr>
              <a:t> </a:t>
            </a:r>
            <a:r>
              <a:rPr lang="en-GB" sz="2400" dirty="0" err="1" smtClean="0">
                <a:latin typeface="CCW Precursive 6" panose="03050602040000000000" pitchFamily="66" charset="0"/>
              </a:rPr>
              <a:t>qu</a:t>
            </a:r>
            <a:endParaRPr lang="en-GB" sz="2400" dirty="0" smtClean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66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90C226"/>
                </a:solidFill>
                <a:latin typeface="CCW Precursive 6" panose="03050602040000000000" pitchFamily="66" charset="0"/>
              </a:rPr>
              <a:t>Recap:</a:t>
            </a:r>
            <a:r>
              <a:rPr lang="en-GB" sz="2000" b="1" dirty="0">
                <a:solidFill>
                  <a:srgbClr val="90C226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90C226"/>
                </a:solidFill>
                <a:latin typeface="CCW Precursive 6" panose="03050602040000000000" pitchFamily="66" charset="0"/>
              </a:rPr>
            </a:br>
            <a:r>
              <a:rPr lang="en-GB" sz="2000" b="1" dirty="0">
                <a:solidFill>
                  <a:srgbClr val="90C226"/>
                </a:solidFill>
                <a:latin typeface="CCW Precursive 6" panose="03050602040000000000" pitchFamily="66" charset="0"/>
              </a:rPr>
              <a:t>Can you remember these sounds?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825897"/>
            <a:ext cx="6677055" cy="36200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5988"/>
            <a:ext cx="3365863" cy="122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48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6726" y="445309"/>
            <a:ext cx="5786219" cy="1320800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Y </a:t>
            </a:r>
            <a:r>
              <a:rPr lang="en-GB" sz="7200" b="1" dirty="0" err="1" smtClean="0">
                <a:solidFill>
                  <a:srgbClr val="90C226"/>
                </a:solidFill>
                <a:latin typeface="CCW Precursive 6" panose="03050602040000000000" pitchFamily="66" charset="0"/>
              </a:rPr>
              <a:t>y</a:t>
            </a:r>
            <a:endParaRPr lang="en-GB" sz="7200" dirty="0"/>
          </a:p>
        </p:txBody>
      </p:sp>
      <p:sp>
        <p:nvSpPr>
          <p:cNvPr id="3" name="Rectangle 2"/>
          <p:cNvSpPr/>
          <p:nvPr/>
        </p:nvSpPr>
        <p:spPr>
          <a:xfrm>
            <a:off x="1206915" y="1909136"/>
            <a:ext cx="7597904" cy="486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Can you write a y in the air with your finger. Then practice with a pencil.</a:t>
            </a:r>
            <a:endParaRPr lang="en-GB" dirty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3200" dirty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Sound talk each word;</a:t>
            </a:r>
            <a:endParaRPr lang="en-GB" sz="2400" dirty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  <a:p>
            <a:pPr marL="571500" lvl="0" indent="-5715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rgbClr val="FF0000"/>
                </a:solidFill>
                <a:latin typeface="CCW Precursive 6" panose="03050602040000000000" pitchFamily="66" charset="0"/>
              </a:rPr>
              <a:t>y</a:t>
            </a:r>
            <a:r>
              <a:rPr lang="en-GB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 </a:t>
            </a:r>
            <a:r>
              <a:rPr lang="en-GB" sz="3200" dirty="0">
                <a:solidFill>
                  <a:srgbClr val="4D4D4D"/>
                </a:solidFill>
                <a:latin typeface="CCW Precursive 6" panose="03050602040000000000" pitchFamily="66" charset="0"/>
              </a:rPr>
              <a:t>e</a:t>
            </a:r>
            <a:r>
              <a:rPr lang="en-GB" sz="32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 </a:t>
            </a:r>
            <a:r>
              <a:rPr lang="en-GB" sz="3200" dirty="0">
                <a:solidFill>
                  <a:srgbClr val="4D4D4D"/>
                </a:solidFill>
                <a:latin typeface="CCW Precursive 6" panose="03050602040000000000" pitchFamily="66" charset="0"/>
              </a:rPr>
              <a:t>s</a:t>
            </a:r>
            <a:r>
              <a:rPr lang="en-GB" sz="32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  </a:t>
            </a:r>
            <a:r>
              <a:rPr lang="en-GB" sz="32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yes</a:t>
            </a:r>
            <a:endParaRPr lang="en-GB" sz="3200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marL="571500" lvl="0" indent="-5715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rgbClr val="FF0000"/>
                </a:solidFill>
                <a:latin typeface="CCW Precursive 6" panose="03050602040000000000" pitchFamily="66" charset="0"/>
              </a:rPr>
              <a:t>y</a:t>
            </a:r>
            <a:r>
              <a:rPr lang="en-GB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 </a:t>
            </a:r>
            <a:r>
              <a:rPr lang="en-GB" sz="3200" dirty="0">
                <a:solidFill>
                  <a:srgbClr val="4D4D4D"/>
                </a:solidFill>
                <a:latin typeface="CCW Precursive 6" panose="03050602040000000000" pitchFamily="66" charset="0"/>
              </a:rPr>
              <a:t>a</a:t>
            </a:r>
            <a:r>
              <a:rPr lang="en-GB" sz="32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 k   	yak</a:t>
            </a:r>
          </a:p>
          <a:p>
            <a:pPr marL="571500" indent="-5715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v"/>
            </a:pPr>
            <a:r>
              <a:rPr lang="en-GB" sz="3200" dirty="0">
                <a:solidFill>
                  <a:srgbClr val="FF0000"/>
                </a:solidFill>
                <a:latin typeface="CCW Precursive 6" panose="03050602040000000000" pitchFamily="66" charset="0"/>
              </a:rPr>
              <a:t>y</a:t>
            </a:r>
            <a:r>
              <a:rPr lang="en-GB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 </a:t>
            </a:r>
            <a:r>
              <a:rPr lang="en-GB" sz="32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e </a:t>
            </a:r>
            <a:r>
              <a:rPr lang="en-GB" sz="3200" dirty="0" err="1" smtClean="0">
                <a:solidFill>
                  <a:srgbClr val="4D4D4D"/>
                </a:solidFill>
                <a:latin typeface="CCW Precursive 6" panose="03050602040000000000" pitchFamily="66" charset="0"/>
              </a:rPr>
              <a:t>ll</a:t>
            </a:r>
            <a:r>
              <a:rPr lang="en-GB" sz="32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   </a:t>
            </a:r>
            <a:r>
              <a:rPr lang="en-GB" sz="3200" dirty="0">
                <a:solidFill>
                  <a:srgbClr val="4D4D4D"/>
                </a:solidFill>
                <a:latin typeface="CCW Precursive 6" panose="03050602040000000000" pitchFamily="66" charset="0"/>
              </a:rPr>
              <a:t>	</a:t>
            </a:r>
            <a:r>
              <a:rPr lang="en-GB" sz="32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yell</a:t>
            </a:r>
            <a:endParaRPr lang="en-GB" sz="3200" dirty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marL="571500" lvl="0" indent="-5715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v"/>
            </a:pPr>
            <a:endParaRPr lang="en-GB" sz="3200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 marL="571500" lvl="0" indent="-5715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v"/>
            </a:pPr>
            <a:endParaRPr lang="en-GB" sz="3200" dirty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12945" y="3720266"/>
            <a:ext cx="358872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CW Precursive 6" panose="03050602040000000000" pitchFamily="66" charset="0"/>
              </a:rPr>
              <a:t>Buried treasure- revise all phase 2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  <a:latin typeface="CCW Precursive 6" panose="03050602040000000000" pitchFamily="66" charset="0"/>
            </a:endParaRP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CCW Precursive 6" panose="03050602040000000000" pitchFamily="66" charset="0"/>
              </a:rPr>
              <a:t>https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CW Precursive 6" panose="03050602040000000000" pitchFamily="66" charset="0"/>
              </a:rPr>
              <a:t>://www.phonicsplay.co.uk/resources/phase/2/buried-treasure</a:t>
            </a:r>
            <a:endParaRPr lang="en-GB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06915" y="5961208"/>
            <a:ext cx="81330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Can you write each word with your pencil? Hide your screen and segment each word to spell it.  </a:t>
            </a:r>
            <a:endParaRPr lang="en-GB" sz="2000" dirty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15" y="1901158"/>
            <a:ext cx="545595" cy="8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281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 err="1" smtClean="0">
                <a:solidFill>
                  <a:srgbClr val="90C226"/>
                </a:solidFill>
                <a:latin typeface="CCW Precursive 6" panose="03050602040000000000" pitchFamily="66" charset="0"/>
              </a:rPr>
              <a:t>Zz</a:t>
            </a:r>
            <a:r>
              <a:rPr lang="en-GB" sz="60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, </a:t>
            </a:r>
            <a:r>
              <a:rPr lang="en-GB" sz="6000" b="1" dirty="0" err="1" smtClean="0">
                <a:solidFill>
                  <a:srgbClr val="90C226"/>
                </a:solidFill>
                <a:latin typeface="CCW Precursive 6" panose="03050602040000000000" pitchFamily="66" charset="0"/>
              </a:rPr>
              <a:t>zz</a:t>
            </a:r>
            <a:r>
              <a:rPr lang="en-GB" sz="60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/>
            </a:r>
            <a:br>
              <a:rPr lang="en-GB" sz="60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</a:br>
            <a:r>
              <a:rPr lang="en-GB" sz="18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‘</a:t>
            </a:r>
            <a:r>
              <a:rPr lang="en-GB" sz="1800" b="1" dirty="0" err="1" smtClean="0">
                <a:solidFill>
                  <a:srgbClr val="90C226"/>
                </a:solidFill>
                <a:latin typeface="CCW Precursive 6" panose="03050602040000000000" pitchFamily="66" charset="0"/>
              </a:rPr>
              <a:t>zz</a:t>
            </a:r>
            <a:r>
              <a:rPr lang="en-GB" sz="18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’ makes a long z sound.</a:t>
            </a:r>
            <a:endParaRPr lang="en-GB" sz="700" dirty="0"/>
          </a:p>
        </p:txBody>
      </p:sp>
      <p:sp>
        <p:nvSpPr>
          <p:cNvPr id="13" name="Rectangle 12"/>
          <p:cNvSpPr/>
          <p:nvPr/>
        </p:nvSpPr>
        <p:spPr>
          <a:xfrm>
            <a:off x="481077" y="1889481"/>
            <a:ext cx="9198499" cy="4703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		Write a z in the air with your finger. Can you make</a:t>
            </a: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dirty="0">
                <a:solidFill>
                  <a:srgbClr val="4D4D4D"/>
                </a:solidFill>
                <a:latin typeface="CCW Precursive 6" panose="03050602040000000000" pitchFamily="66" charset="0"/>
              </a:rPr>
              <a:t>	</a:t>
            </a: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	</a:t>
            </a: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a buzzing sound like a bee?</a:t>
            </a: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dirty="0" smtClean="0">
              <a:solidFill>
                <a:srgbClr val="4D4D4D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Sound </a:t>
            </a: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out the words and match them to the picture</a:t>
            </a:r>
            <a:r>
              <a:rPr lang="en-GB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.</a:t>
            </a:r>
            <a:endParaRPr lang="en-GB" sz="1700" dirty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endParaRPr lang="en-GB" sz="17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1700" dirty="0" smtClean="0">
                <a:solidFill>
                  <a:srgbClr val="FFC000"/>
                </a:solidFill>
                <a:latin typeface="CCW Precursive 6" panose="03050602040000000000" pitchFamily="66" charset="0"/>
              </a:rPr>
              <a:t>Challenge-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 </a:t>
            </a:r>
            <a:r>
              <a:rPr lang="en-GB" sz="17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Can you hide the words and </a:t>
            </a:r>
            <a:r>
              <a:rPr lang="en-GB" sz="17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use your sounds to</a:t>
            </a:r>
          </a:p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17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label </a:t>
            </a:r>
            <a:r>
              <a:rPr lang="en-GB" sz="17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the </a:t>
            </a:r>
            <a:r>
              <a:rPr lang="en-GB" sz="17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pictures yourself</a:t>
            </a:r>
            <a:r>
              <a:rPr lang="en-GB" sz="17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?</a:t>
            </a:r>
            <a:endParaRPr lang="en-GB" sz="1700" dirty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063" y="3368177"/>
            <a:ext cx="5292848" cy="15806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6680" y="3494415"/>
            <a:ext cx="955903" cy="135225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619526" y="5081446"/>
            <a:ext cx="802520" cy="40011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fi</a:t>
            </a:r>
            <a:r>
              <a:rPr lang="en-GB" sz="20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zz</a:t>
            </a:r>
            <a:endParaRPr lang="en-GB" sz="2000" dirty="0">
              <a:solidFill>
                <a:srgbClr val="4D4D4D"/>
              </a:solidFill>
              <a:latin typeface="CCW Precursive 6" panose="03050602040000000000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83844" y="5081446"/>
            <a:ext cx="4187551" cy="400110"/>
            <a:chOff x="3456103" y="4656930"/>
            <a:chExt cx="4187551" cy="400110"/>
          </a:xfrm>
        </p:grpSpPr>
        <p:sp>
          <p:nvSpPr>
            <p:cNvPr id="19" name="Rectangle 18"/>
            <p:cNvSpPr/>
            <p:nvPr/>
          </p:nvSpPr>
          <p:spPr>
            <a:xfrm>
              <a:off x="6531063" y="4656930"/>
              <a:ext cx="1112591" cy="40011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>
                <a:spcBef>
                  <a:spcPts val="1000"/>
                </a:spcBef>
                <a:buClr>
                  <a:srgbClr val="90C226"/>
                </a:buClr>
                <a:buSzPct val="80000"/>
              </a:pPr>
              <a:r>
                <a:rPr lang="en-GB" sz="2000" dirty="0" smtClean="0">
                  <a:solidFill>
                    <a:srgbClr val="FF0000"/>
                  </a:solidFill>
                  <a:latin typeface="CCW Precursive 6" panose="03050602040000000000" pitchFamily="66" charset="0"/>
                </a:rPr>
                <a:t>z</a:t>
              </a:r>
              <a:r>
                <a:rPr lang="en-GB" sz="2000" dirty="0" smtClean="0">
                  <a:solidFill>
                    <a:srgbClr val="4D4D4D"/>
                  </a:solidFill>
                  <a:latin typeface="CCW Precursive 6" panose="03050602040000000000" pitchFamily="66" charset="0"/>
                </a:rPr>
                <a:t>ebra</a:t>
              </a:r>
              <a:endParaRPr lang="en-GB" sz="2000" dirty="0">
                <a:solidFill>
                  <a:srgbClr val="4D4D4D"/>
                </a:solidFill>
                <a:latin typeface="CCW Precursive 6" panose="03050602040000000000" pitchFamily="66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33410" y="4656930"/>
              <a:ext cx="994110" cy="40011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1000"/>
                </a:spcBef>
                <a:buClr>
                  <a:srgbClr val="90C226"/>
                </a:buClr>
                <a:buSzPct val="80000"/>
              </a:pPr>
              <a:r>
                <a:rPr lang="en-GB" sz="2000" dirty="0" smtClean="0">
                  <a:solidFill>
                    <a:srgbClr val="4D4D4D"/>
                  </a:solidFill>
                  <a:latin typeface="CCW Precursive 6" panose="03050602040000000000" pitchFamily="66" charset="0"/>
                </a:rPr>
                <a:t>bu</a:t>
              </a:r>
              <a:r>
                <a:rPr lang="en-GB" sz="2000" dirty="0" smtClean="0">
                  <a:solidFill>
                    <a:srgbClr val="FF0000"/>
                  </a:solidFill>
                  <a:latin typeface="CCW Precursive 6" panose="03050602040000000000" pitchFamily="66" charset="0"/>
                </a:rPr>
                <a:t>zz</a:t>
              </a:r>
              <a:endParaRPr lang="en-GB" sz="2000" dirty="0">
                <a:solidFill>
                  <a:srgbClr val="4D4D4D"/>
                </a:solidFill>
                <a:latin typeface="CCW Precursive 6" panose="03050602040000000000" pitchFamily="66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56103" y="4656930"/>
              <a:ext cx="656231" cy="40011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>
                <a:spcBef>
                  <a:spcPts val="1000"/>
                </a:spcBef>
                <a:buClr>
                  <a:srgbClr val="90C226"/>
                </a:buClr>
                <a:buSzPct val="80000"/>
              </a:pPr>
              <a:r>
                <a:rPr lang="en-GB" sz="2000" dirty="0" smtClean="0">
                  <a:solidFill>
                    <a:srgbClr val="FF0000"/>
                  </a:solidFill>
                  <a:latin typeface="CCW Precursive 6" panose="03050602040000000000" pitchFamily="66" charset="0"/>
                </a:rPr>
                <a:t>z</a:t>
              </a:r>
              <a:r>
                <a:rPr lang="en-GB" sz="2000" dirty="0" smtClean="0">
                  <a:solidFill>
                    <a:srgbClr val="4D4D4D"/>
                  </a:solidFill>
                  <a:latin typeface="CCW Precursive 6" panose="03050602040000000000" pitchFamily="66" charset="0"/>
                </a:rPr>
                <a:t>ip</a:t>
              </a:r>
              <a:endParaRPr lang="en-GB" sz="2000" dirty="0">
                <a:solidFill>
                  <a:srgbClr val="4D4D4D"/>
                </a:solidFill>
                <a:latin typeface="CCW Precursive 6" panose="03050602040000000000" pitchFamily="66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077" y="1723625"/>
            <a:ext cx="748851" cy="90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444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700" b="1" dirty="0" err="1">
                <a:solidFill>
                  <a:srgbClr val="90C226"/>
                </a:solidFill>
                <a:latin typeface="CCW Precursive 6" panose="03050602040000000000" pitchFamily="66" charset="0"/>
              </a:rPr>
              <a:t>q</a:t>
            </a:r>
            <a:r>
              <a:rPr lang="en-GB" sz="6700" b="1" dirty="0" err="1" smtClean="0">
                <a:solidFill>
                  <a:srgbClr val="90C226"/>
                </a:solidFill>
                <a:latin typeface="CCW Precursive 6" panose="03050602040000000000" pitchFamily="66" charset="0"/>
              </a:rPr>
              <a:t>u</a:t>
            </a:r>
            <a:r>
              <a:rPr lang="en-GB" sz="16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600" b="1" dirty="0" smtClean="0">
                <a:latin typeface="CCW Precursive 6" panose="03050602040000000000" pitchFamily="66" charset="0"/>
              </a:rPr>
              <a:t>t</a:t>
            </a:r>
            <a:r>
              <a:rPr lang="en-GB" sz="1600" b="1" dirty="0" smtClean="0">
                <a:latin typeface="CCW Precursive 6" panose="03050602040000000000" pitchFamily="66" charset="0"/>
              </a:rPr>
              <a:t>wo </a:t>
            </a:r>
            <a:r>
              <a:rPr lang="en-GB" sz="1600" b="1" dirty="0">
                <a:latin typeface="CCW Precursive 6" panose="03050602040000000000" pitchFamily="66" charset="0"/>
              </a:rPr>
              <a:t>letters that make one </a:t>
            </a:r>
            <a:r>
              <a:rPr lang="en-GB" sz="1600" b="1" dirty="0" smtClean="0">
                <a:latin typeface="CCW Precursive 6" panose="03050602040000000000" pitchFamily="66" charset="0"/>
              </a:rPr>
              <a:t>sound.</a:t>
            </a:r>
            <a:br>
              <a:rPr lang="en-GB" sz="1600" b="1" dirty="0" smtClean="0">
                <a:latin typeface="CCW Precursive 6" panose="03050602040000000000" pitchFamily="66" charset="0"/>
              </a:rPr>
            </a:br>
            <a:r>
              <a:rPr lang="en-GB" sz="1600" b="1" dirty="0" smtClean="0">
                <a:latin typeface="CCW Precursive 6" panose="03050602040000000000" pitchFamily="66" charset="0"/>
              </a:rPr>
              <a:t>This </a:t>
            </a:r>
            <a:r>
              <a:rPr lang="en-GB" sz="1600" b="1" dirty="0">
                <a:latin typeface="CCW Precursive 6" panose="03050602040000000000" pitchFamily="66" charset="0"/>
              </a:rPr>
              <a:t>is a </a:t>
            </a:r>
            <a:r>
              <a:rPr lang="en-GB" sz="1600" b="1" u="sng" dirty="0" smtClean="0">
                <a:latin typeface="CCW Precursive 6" panose="03050602040000000000" pitchFamily="66" charset="0"/>
              </a:rPr>
              <a:t>digraph</a:t>
            </a:r>
            <a:r>
              <a:rPr lang="en-GB" sz="1800" b="1" dirty="0" smtClean="0">
                <a:latin typeface="CCW Precursive 6" panose="03050602040000000000" pitchFamily="66" charset="0"/>
              </a:rPr>
              <a:t>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670111" y="2237460"/>
            <a:ext cx="8463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Can you write a </a:t>
            </a: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q </a:t>
            </a: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in the air with your finger. Then practice with a pencil.</a:t>
            </a:r>
            <a:endParaRPr lang="en-GB" sz="2000" dirty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23452"/>
            <a:ext cx="668140" cy="9269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3887" y="3652429"/>
            <a:ext cx="1666875" cy="16954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45474" y="5595944"/>
            <a:ext cx="8463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qu</a:t>
            </a: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een				</a:t>
            </a:r>
            <a:r>
              <a:rPr lang="en-GB" sz="20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qu</a:t>
            </a: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iz				</a:t>
            </a:r>
            <a:r>
              <a:rPr lang="en-GB" sz="20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qu</a:t>
            </a: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ick				</a:t>
            </a:r>
            <a:endParaRPr lang="en-GB" sz="2000" dirty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47039" b="26234"/>
          <a:stretch/>
        </p:blipFill>
        <p:spPr>
          <a:xfrm>
            <a:off x="3520440" y="3652429"/>
            <a:ext cx="2057400" cy="16119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60756"/>
          <a:stretch/>
        </p:blipFill>
        <p:spPr>
          <a:xfrm>
            <a:off x="6161616" y="3276959"/>
            <a:ext cx="1466578" cy="210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8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700" b="1" dirty="0" err="1">
                <a:solidFill>
                  <a:srgbClr val="90C226"/>
                </a:solidFill>
                <a:latin typeface="CCW Precursive 6" panose="03050602040000000000" pitchFamily="66" charset="0"/>
              </a:rPr>
              <a:t>q</a:t>
            </a:r>
            <a:r>
              <a:rPr lang="en-GB" sz="6700" b="1" dirty="0" err="1" smtClean="0">
                <a:solidFill>
                  <a:srgbClr val="90C226"/>
                </a:solidFill>
                <a:latin typeface="CCW Precursive 6" panose="03050602040000000000" pitchFamily="66" charset="0"/>
              </a:rPr>
              <a:t>u</a:t>
            </a:r>
            <a:r>
              <a:rPr lang="en-GB" sz="16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- </a:t>
            </a:r>
            <a:r>
              <a:rPr lang="en-GB" sz="1600" b="1" dirty="0" smtClean="0">
                <a:latin typeface="CCW Precursive 6" panose="03050602040000000000" pitchFamily="66" charset="0"/>
              </a:rPr>
              <a:t>t</a:t>
            </a:r>
            <a:r>
              <a:rPr lang="en-GB" sz="1600" b="1" dirty="0" smtClean="0">
                <a:latin typeface="CCW Precursive 6" panose="03050602040000000000" pitchFamily="66" charset="0"/>
              </a:rPr>
              <a:t>wo </a:t>
            </a:r>
            <a:r>
              <a:rPr lang="en-GB" sz="1600" b="1" dirty="0">
                <a:latin typeface="CCW Precursive 6" panose="03050602040000000000" pitchFamily="66" charset="0"/>
              </a:rPr>
              <a:t>letters that make one </a:t>
            </a:r>
            <a:r>
              <a:rPr lang="en-GB" sz="1600" b="1" dirty="0" smtClean="0">
                <a:latin typeface="CCW Precursive 6" panose="03050602040000000000" pitchFamily="66" charset="0"/>
              </a:rPr>
              <a:t>sound.</a:t>
            </a:r>
            <a:br>
              <a:rPr lang="en-GB" sz="1600" b="1" dirty="0" smtClean="0">
                <a:latin typeface="CCW Precursive 6" panose="03050602040000000000" pitchFamily="66" charset="0"/>
              </a:rPr>
            </a:br>
            <a:r>
              <a:rPr lang="en-GB" sz="1600" b="1" dirty="0" smtClean="0">
                <a:latin typeface="CCW Precursive 6" panose="03050602040000000000" pitchFamily="66" charset="0"/>
              </a:rPr>
              <a:t>This </a:t>
            </a:r>
            <a:r>
              <a:rPr lang="en-GB" sz="1600" b="1" dirty="0">
                <a:latin typeface="CCW Precursive 6" panose="03050602040000000000" pitchFamily="66" charset="0"/>
              </a:rPr>
              <a:t>is a </a:t>
            </a:r>
            <a:r>
              <a:rPr lang="en-GB" sz="1600" b="1" u="sng" dirty="0" smtClean="0">
                <a:latin typeface="CCW Precursive 6" panose="03050602040000000000" pitchFamily="66" charset="0"/>
              </a:rPr>
              <a:t>digraph</a:t>
            </a:r>
            <a:r>
              <a:rPr lang="en-GB" sz="1800" b="1" dirty="0" smtClean="0">
                <a:latin typeface="CCW Precursive 6" panose="03050602040000000000" pitchFamily="66" charset="0"/>
              </a:rPr>
              <a:t>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" y="2964452"/>
            <a:ext cx="10163175" cy="29146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11634" y="2188349"/>
            <a:ext cx="8629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Sound spotter- Can you find all of the ‘</a:t>
            </a:r>
            <a:r>
              <a:rPr lang="en-GB" sz="2000" dirty="0" err="1" smtClean="0">
                <a:solidFill>
                  <a:srgbClr val="4D4D4D"/>
                </a:solidFill>
                <a:latin typeface="CCW Precursive 6" panose="03050602040000000000" pitchFamily="66" charset="0"/>
              </a:rPr>
              <a:t>qu</a:t>
            </a:r>
            <a:r>
              <a:rPr lang="en-GB" sz="2000" dirty="0" smtClean="0">
                <a:solidFill>
                  <a:srgbClr val="4D4D4D"/>
                </a:solidFill>
                <a:latin typeface="CCW Precursive 6" panose="03050602040000000000" pitchFamily="66" charset="0"/>
              </a:rPr>
              <a:t>’ sounds below?</a:t>
            </a:r>
            <a:endParaRPr lang="en-GB" sz="20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4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900" b="1" dirty="0">
                <a:solidFill>
                  <a:srgbClr val="90C226"/>
                </a:solidFill>
                <a:latin typeface="CCW Precursive 6" panose="03050602040000000000" pitchFamily="66" charset="0"/>
              </a:rPr>
              <a:t> S</a:t>
            </a:r>
            <a:r>
              <a:rPr lang="en-GB" sz="6900" b="1" dirty="0" smtClean="0">
                <a:solidFill>
                  <a:srgbClr val="90C226"/>
                </a:solidFill>
                <a:latin typeface="CCW Precursive 6" panose="03050602040000000000" pitchFamily="66" charset="0"/>
              </a:rPr>
              <a:t>ight words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8193" y="2160589"/>
            <a:ext cx="9483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90C226"/>
                </a:solidFill>
                <a:latin typeface="CCW Precursive 6" panose="03050602040000000000" pitchFamily="66" charset="0"/>
                <a:ea typeface="+mj-ea"/>
                <a:cs typeface="+mj-cs"/>
              </a:rPr>
              <a:t>Sight words break the rules. They can not be sounded out. We just have to learn what they look like.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114799" y="4971197"/>
            <a:ext cx="875211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00B0F0"/>
                </a:solidFill>
                <a:latin typeface="CCW Precursive 6" panose="03050602040000000000" pitchFamily="66" charset="0"/>
              </a:rPr>
              <a:t>the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FFFF00"/>
                </a:solidFill>
                <a:latin typeface="CCW Precursive 6" panose="03050602040000000000" pitchFamily="66" charset="0"/>
              </a:rPr>
              <a:t>I</a:t>
            </a:r>
            <a:endParaRPr lang="en-GB" sz="2400" dirty="0" smtClean="0">
              <a:solidFill>
                <a:srgbClr val="FFFF00"/>
              </a:solidFill>
              <a:latin typeface="CCW Precursive 6" panose="0305060204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3573" y="4944873"/>
            <a:ext cx="806631" cy="1236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>
                <a:solidFill>
                  <a:srgbClr val="FF0000"/>
                </a:solidFill>
                <a:latin typeface="CCW Precursive 6" panose="03050602040000000000" pitchFamily="66" charset="0"/>
              </a:rPr>
              <a:t>go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>
                <a:solidFill>
                  <a:srgbClr val="7030A0"/>
                </a:solidFill>
                <a:latin typeface="CCW Precursive 6" panose="03050602040000000000" pitchFamily="66" charset="0"/>
              </a:rPr>
              <a:t>no</a:t>
            </a:r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216648" y="5391825"/>
            <a:ext cx="429758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accent1"/>
                </a:solidFill>
                <a:latin typeface="CCW Precursive 6" panose="03050602040000000000" pitchFamily="66" charset="0"/>
              </a:rPr>
              <a:t>Listen to the wizard’s tricky words song:</a:t>
            </a:r>
          </a:p>
          <a:p>
            <a:r>
              <a:rPr lang="en-GB" sz="1600" dirty="0">
                <a:solidFill>
                  <a:schemeClr val="accent1"/>
                </a:solidFill>
                <a:latin typeface="CCW Precursive 6" panose="03050602040000000000" pitchFamily="66" charset="0"/>
              </a:rPr>
              <a:t>https://www.bbc.co.uk/bitesize/topics/zf2yf4j/articles/zdrd8xs</a:t>
            </a:r>
            <a:endParaRPr lang="en-GB" sz="1600" dirty="0">
              <a:solidFill>
                <a:schemeClr val="accent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339607"/>
            <a:ext cx="1709557" cy="182492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34687" y="3339607"/>
            <a:ext cx="4481961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Rainbow sight words-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Write your sight words using different colours in the shape of a rainbow. </a:t>
            </a:r>
            <a:endParaRPr lang="en-GB" sz="2000" dirty="0" smtClean="0">
              <a:solidFill>
                <a:prstClr val="black">
                  <a:lumMod val="75000"/>
                  <a:lumOff val="25000"/>
                </a:prstClr>
              </a:solidFill>
              <a:latin typeface="CCW Precursive 6" panose="03050602040000000000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86632" y="4971197"/>
            <a:ext cx="875211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FFC000"/>
                </a:solidFill>
                <a:latin typeface="CCW Precursive 6" panose="03050602040000000000" pitchFamily="66" charset="0"/>
              </a:rPr>
              <a:t>so</a:t>
            </a:r>
            <a:endParaRPr lang="en-GB" sz="2400" dirty="0" smtClean="0">
              <a:solidFill>
                <a:srgbClr val="FFC000"/>
              </a:solidFill>
              <a:latin typeface="CCW Precursive 6" panose="03050602040000000000" pitchFamily="66" charset="0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GB" sz="2400" dirty="0" smtClean="0">
                <a:solidFill>
                  <a:srgbClr val="00B050"/>
                </a:solidFill>
                <a:latin typeface="CCW Precursive 6" panose="03050602040000000000" pitchFamily="66" charset="0"/>
              </a:rPr>
              <a:t>to</a:t>
            </a:r>
            <a:endParaRPr lang="en-GB" sz="2400" dirty="0" smtClean="0">
              <a:solidFill>
                <a:srgbClr val="00B050"/>
              </a:solidFill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2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90C226"/>
                </a:solidFill>
                <a:latin typeface="CCW Precursive 6" panose="03050602040000000000" pitchFamily="66" charset="0"/>
              </a:rPr>
              <a:t>Useful website games: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22199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https://lettersandsounds.org.uk/for-home/reception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www.phonicsplay.co.uk/resources/phase/2/pick-a-picture</a:t>
            </a:r>
            <a:r>
              <a:rPr lang="en-GB" dirty="0" smtClean="0"/>
              <a:t> (</a:t>
            </a:r>
            <a:r>
              <a:rPr lang="en-GB" dirty="0"/>
              <a:t>phonics </a:t>
            </a:r>
            <a:r>
              <a:rPr lang="en-GB" dirty="0" smtClean="0"/>
              <a:t>play, phase 2, pick and picture set 1-5. </a:t>
            </a:r>
            <a:r>
              <a:rPr lang="en-GB" sz="1600" dirty="0" smtClean="0"/>
              <a:t>Username- march20, password- home)</a:t>
            </a:r>
          </a:p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www.phonicsbloom.com/uk/game/odd-and-bob?phase=2</a:t>
            </a:r>
            <a:r>
              <a:rPr lang="en-GB" dirty="0" smtClean="0"/>
              <a:t> (phonics bloom, phase 2, odd and bob, set up to r. </a:t>
            </a:r>
            <a:r>
              <a:rPr lang="en-GB" sz="1600" dirty="0"/>
              <a:t>Username- march20, password- </a:t>
            </a:r>
            <a:r>
              <a:rPr lang="en-GB" sz="1600" dirty="0" smtClean="0"/>
              <a:t>home)</a:t>
            </a:r>
            <a:endParaRPr lang="en-GB" sz="1600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Alphablocks</a:t>
            </a:r>
            <a:r>
              <a:rPr lang="en-GB" dirty="0" smtClean="0"/>
              <a:t> videos:</a:t>
            </a:r>
          </a:p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www.youtube.com/watch?v=VxBEmaaSh1c</a:t>
            </a:r>
            <a:r>
              <a:rPr lang="en-GB" dirty="0" smtClean="0"/>
              <a:t> </a:t>
            </a:r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www.youtube.com/watch?v=WD4-vPkeIqs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93797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459</TotalTime>
  <Words>247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CCW Precursive 6</vt:lpstr>
      <vt:lpstr>Trebuchet MS</vt:lpstr>
      <vt:lpstr>Wingdings</vt:lpstr>
      <vt:lpstr>Wingdings 3</vt:lpstr>
      <vt:lpstr>Facet</vt:lpstr>
      <vt:lpstr>EYFS phonics</vt:lpstr>
      <vt:lpstr>Recap: Can you remember these sounds?</vt:lpstr>
      <vt:lpstr>Y y</vt:lpstr>
      <vt:lpstr>Zz, zz ‘zz’ makes a long z sound.</vt:lpstr>
      <vt:lpstr>qu- two letters that make one sound. This is a digraph.</vt:lpstr>
      <vt:lpstr>qu- two letters that make one sound. This is a digraph.</vt:lpstr>
      <vt:lpstr> Sight words</vt:lpstr>
      <vt:lpstr>Useful website games: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EYFS phonics</dc:title>
  <dc:creator>Administrator</dc:creator>
  <cp:lastModifiedBy>Grace Arnall</cp:lastModifiedBy>
  <cp:revision>45</cp:revision>
  <dcterms:created xsi:type="dcterms:W3CDTF">2020-09-16T10:45:21Z</dcterms:created>
  <dcterms:modified xsi:type="dcterms:W3CDTF">2020-11-29T16:30:30Z</dcterms:modified>
</cp:coreProperties>
</file>