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7" r:id="rId4"/>
    <p:sldId id="268" r:id="rId5"/>
    <p:sldId id="270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75p-N9YKqN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bloom.com/uk/game/odd-and-bob?phase=2" TargetMode="External"/><Relationship Id="rId2" Type="http://schemas.openxmlformats.org/officeDocument/2006/relationships/hyperlink" Target="https://www.phonicsplay.co.uk/resources/phase/2/pick-a-pictu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D4-vPkeIqs" TargetMode="External"/><Relationship Id="rId4" Type="http://schemas.openxmlformats.org/officeDocument/2006/relationships/hyperlink" Target="https://www.youtube.com/watch?v=VxBEmaaSh1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930" y="2718042"/>
            <a:ext cx="7766936" cy="1646302"/>
          </a:xfrm>
        </p:spPr>
        <p:txBody>
          <a:bodyPr/>
          <a:lstStyle/>
          <a:p>
            <a:r>
              <a:rPr lang="en-GB" sz="8000" dirty="0">
                <a:solidFill>
                  <a:srgbClr val="90C226"/>
                </a:solidFill>
              </a:rPr>
              <a:t>EYFS phonics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364344"/>
            <a:ext cx="8747276" cy="1096899"/>
          </a:xfrm>
        </p:spPr>
        <p:txBody>
          <a:bodyPr>
            <a:normAutofit/>
          </a:bodyPr>
          <a:lstStyle/>
          <a:p>
            <a:pPr algn="ctr"/>
            <a:endParaRPr lang="en-GB" sz="2400" dirty="0" smtClean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6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90C226"/>
                </a:solidFill>
                <a:latin typeface="CCW Precursive 6" panose="03050602040000000000" pitchFamily="66" charset="0"/>
              </a:rPr>
              <a:t>Recap:</a:t>
            </a:r>
            <a:r>
              <a:rPr lang="en-GB" sz="2000" b="1" dirty="0">
                <a:solidFill>
                  <a:srgbClr val="90C226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90C226"/>
                </a:solidFill>
                <a:latin typeface="CCW Precursive 6" panose="03050602040000000000" pitchFamily="66" charset="0"/>
              </a:rPr>
            </a:br>
            <a:r>
              <a:rPr lang="en-GB" sz="2000" b="1" dirty="0">
                <a:solidFill>
                  <a:srgbClr val="90C226"/>
                </a:solidFill>
                <a:latin typeface="CCW Precursive 6" panose="03050602040000000000" pitchFamily="66" charset="0"/>
              </a:rPr>
              <a:t>Can you remember these sounds?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825897"/>
            <a:ext cx="6677055" cy="36200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774" y="5468963"/>
            <a:ext cx="6833099" cy="119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4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726" y="445309"/>
            <a:ext cx="5786219" cy="1320800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Monday</a:t>
            </a:r>
            <a:endParaRPr lang="en-GB" sz="7200" dirty="0"/>
          </a:p>
        </p:txBody>
      </p:sp>
      <p:sp>
        <p:nvSpPr>
          <p:cNvPr id="3" name="Rectangle 2"/>
          <p:cNvSpPr/>
          <p:nvPr/>
        </p:nvSpPr>
        <p:spPr>
          <a:xfrm>
            <a:off x="290634" y="1931440"/>
            <a:ext cx="7471955" cy="10874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Sing the alphabet song or watch and sing along here:</a:t>
            </a:r>
            <a:endParaRPr lang="en-GB" sz="1600" dirty="0">
              <a:solidFill>
                <a:prstClr val="black">
                  <a:lumMod val="75000"/>
                  <a:lumOff val="25000"/>
                </a:prstClr>
              </a:solidFill>
              <a:latin typeface="CCW Precursive 6" panose="03050602040000000000" pitchFamily="66" charset="0"/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  <a:hlinkClick r:id="rId2"/>
              </a:rPr>
              <a:t>https</a:t>
            </a:r>
            <a:r>
              <a:rPr lang="en-GB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  <a:hlinkClick r:id="rId2"/>
              </a:rPr>
              <a:t>://</a:t>
            </a: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  <a:hlinkClick r:id="rId2"/>
              </a:rPr>
              <a:t>www.youtube.com/watch?v=75p-N9YKqNo</a:t>
            </a:r>
            <a:endParaRPr lang="en-GB" sz="1600" dirty="0">
              <a:solidFill>
                <a:prstClr val="black">
                  <a:lumMod val="75000"/>
                  <a:lumOff val="25000"/>
                </a:prstClr>
              </a:solidFill>
              <a:latin typeface="CCW Precursive 6" panose="03050602040000000000" pitchFamily="66" charset="0"/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Remember, these are the </a:t>
            </a:r>
            <a:r>
              <a:rPr lang="en-GB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names</a:t>
            </a:r>
            <a:r>
              <a:rPr lang="en-GB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 of the letters.</a:t>
            </a:r>
            <a:endParaRPr lang="en-GB" sz="2800" dirty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012" y="3431141"/>
            <a:ext cx="8133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Can you read each sentence below? Have a go and then write your favourite one!</a:t>
            </a:r>
            <a:endParaRPr lang="en-GB" dirty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66" y="4549838"/>
            <a:ext cx="4202988" cy="720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66" y="5742504"/>
            <a:ext cx="4724400" cy="819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9099" y="4239102"/>
            <a:ext cx="1153846" cy="20620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9691" y="4239102"/>
            <a:ext cx="1239168" cy="150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2814"/>
            <a:ext cx="8596668" cy="1246032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Tuesday</a:t>
            </a:r>
            <a:r>
              <a:rPr lang="en-GB" sz="60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/>
            </a:r>
            <a:br>
              <a:rPr lang="en-GB" sz="60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</a:br>
            <a:endParaRPr lang="en-GB" sz="700" dirty="0"/>
          </a:p>
        </p:txBody>
      </p:sp>
      <p:sp>
        <p:nvSpPr>
          <p:cNvPr id="13" name="Rectangle 12"/>
          <p:cNvSpPr/>
          <p:nvPr/>
        </p:nvSpPr>
        <p:spPr>
          <a:xfrm>
            <a:off x="481077" y="1889481"/>
            <a:ext cx="9198499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Sound out the words and match them to the picture.</a:t>
            </a:r>
            <a:endParaRPr lang="en-GB" sz="17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1700" dirty="0" smtClean="0">
                <a:solidFill>
                  <a:srgbClr val="FFC000"/>
                </a:solidFill>
                <a:latin typeface="CCW Precursive 6" panose="03050602040000000000" pitchFamily="66" charset="0"/>
              </a:rPr>
              <a:t>Challenge-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 </a:t>
            </a:r>
            <a:r>
              <a:rPr lang="en-GB" sz="17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Can you hide the words and use your sounds to</a:t>
            </a: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17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label the pictures yourself?</a:t>
            </a:r>
            <a:endParaRPr lang="en-GB" sz="1700" dirty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41406" y="4782572"/>
            <a:ext cx="802520" cy="40011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0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red</a:t>
            </a:r>
            <a:endParaRPr lang="en-GB" sz="2000" dirty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42536" y="4782572"/>
            <a:ext cx="3726669" cy="400115"/>
            <a:chOff x="3456103" y="4656925"/>
            <a:chExt cx="3695565" cy="400115"/>
          </a:xfrm>
        </p:grpSpPr>
        <p:sp>
          <p:nvSpPr>
            <p:cNvPr id="19" name="Rectangle 18"/>
            <p:cNvSpPr/>
            <p:nvPr/>
          </p:nvSpPr>
          <p:spPr>
            <a:xfrm>
              <a:off x="6285200" y="4656925"/>
              <a:ext cx="866468" cy="40011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1000"/>
                </a:spcBef>
                <a:buClr>
                  <a:srgbClr val="90C226"/>
                </a:buClr>
                <a:buSzPct val="80000"/>
              </a:pPr>
              <a:r>
                <a:rPr lang="en-GB" sz="2000" dirty="0" smtClean="0">
                  <a:solidFill>
                    <a:srgbClr val="4D4D4D"/>
                  </a:solidFill>
                  <a:latin typeface="CCW Precursive 6" panose="03050602040000000000" pitchFamily="66" charset="0"/>
                </a:rPr>
                <a:t>hat</a:t>
              </a:r>
              <a:endParaRPr lang="en-GB" sz="2000" dirty="0">
                <a:solidFill>
                  <a:srgbClr val="4D4D4D"/>
                </a:solidFill>
                <a:latin typeface="CCW Precursive 6" panose="03050602040000000000" pitchFamily="66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33410" y="4656930"/>
              <a:ext cx="841263" cy="40011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1000"/>
                </a:spcBef>
                <a:buClr>
                  <a:srgbClr val="90C226"/>
                </a:buClr>
                <a:buSzPct val="80000"/>
              </a:pPr>
              <a:r>
                <a:rPr lang="en-GB" sz="2000" dirty="0" smtClean="0">
                  <a:solidFill>
                    <a:srgbClr val="4D4D4D"/>
                  </a:solidFill>
                  <a:latin typeface="CCW Precursive 6" panose="03050602040000000000" pitchFamily="66" charset="0"/>
                </a:rPr>
                <a:t>bed</a:t>
              </a:r>
              <a:endParaRPr lang="en-GB" sz="2000" dirty="0">
                <a:solidFill>
                  <a:srgbClr val="4D4D4D"/>
                </a:solidFill>
                <a:latin typeface="CCW Precursive 6" panose="03050602040000000000" pitchFamily="66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56103" y="4656930"/>
              <a:ext cx="766779" cy="40011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1000"/>
                </a:spcBef>
                <a:buClr>
                  <a:srgbClr val="90C226"/>
                </a:buClr>
                <a:buSzPct val="80000"/>
              </a:pPr>
              <a:r>
                <a:rPr lang="en-GB" sz="2000" dirty="0" smtClean="0">
                  <a:solidFill>
                    <a:srgbClr val="4D4D4D"/>
                  </a:solidFill>
                  <a:latin typeface="CCW Precursive 6" panose="03050602040000000000" pitchFamily="66" charset="0"/>
                </a:rPr>
                <a:t>pot</a:t>
              </a:r>
              <a:endParaRPr lang="en-GB" sz="2000" dirty="0">
                <a:solidFill>
                  <a:srgbClr val="4D4D4D"/>
                </a:solidFill>
                <a:latin typeface="CCW Precursive 6" panose="03050602040000000000" pitchFamily="66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470" y="2765760"/>
            <a:ext cx="819150" cy="1485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r="71493"/>
          <a:stretch/>
        </p:blipFill>
        <p:spPr>
          <a:xfrm>
            <a:off x="3083483" y="2799098"/>
            <a:ext cx="1501549" cy="1419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67443"/>
          <a:stretch/>
        </p:blipFill>
        <p:spPr>
          <a:xfrm>
            <a:off x="5254297" y="2927032"/>
            <a:ext cx="1714908" cy="1419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226" y="3141344"/>
            <a:ext cx="17907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444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7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Wednesday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77334" y="2132957"/>
            <a:ext cx="846370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Our new sight words are below. Can you write them down? 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2000" dirty="0">
              <a:solidFill>
                <a:prstClr val="black">
                  <a:lumMod val="75000"/>
                  <a:lumOff val="25000"/>
                </a:prstClr>
              </a:solidFill>
              <a:latin typeface="CCW Precursive 6" panose="03050602040000000000" pitchFamily="66" charset="0"/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800" dirty="0">
                <a:solidFill>
                  <a:srgbClr val="4D4D4D"/>
                </a:solidFill>
                <a:latin typeface="CCW Precursive 6" panose="03050602040000000000" pitchFamily="66" charset="0"/>
              </a:rPr>
              <a:t>h</a:t>
            </a:r>
            <a:r>
              <a:rPr lang="en-GB" sz="28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e		 she 		 we		  me		 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800" dirty="0">
                <a:solidFill>
                  <a:srgbClr val="4D4D4D"/>
                </a:solidFill>
                <a:latin typeface="CCW Precursive 6" panose="03050602040000000000" pitchFamily="66" charset="0"/>
              </a:rPr>
              <a:t>	</a:t>
            </a:r>
            <a:r>
              <a:rPr lang="en-GB" sz="28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	be		said	 there</a:t>
            </a:r>
            <a:endParaRPr lang="en-GB" sz="2800" dirty="0">
              <a:solidFill>
                <a:prstClr val="black">
                  <a:lumMod val="75000"/>
                  <a:lumOff val="25000"/>
                </a:prstClr>
              </a:solidFill>
              <a:latin typeface="CCW Precursive 6" panose="03050602040000000000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7334" y="4804006"/>
            <a:ext cx="54210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Go on tricky word trucks and read the sight words.</a:t>
            </a:r>
            <a:endParaRPr lang="en-GB" dirty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https</a:t>
            </a:r>
            <a:r>
              <a:rPr lang="en-GB" dirty="0">
                <a:solidFill>
                  <a:srgbClr val="4D4D4D"/>
                </a:solidFill>
                <a:latin typeface="CCW Precursive 6" panose="03050602040000000000" pitchFamily="66" charset="0"/>
              </a:rPr>
              <a:t>://www.phonicsplay.co.uk/resources/phase/2/tricky-word-trucks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541" y="4087338"/>
            <a:ext cx="4756922" cy="238070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7288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7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Thursday</a:t>
            </a:r>
            <a:r>
              <a:rPr lang="en-GB" sz="1800" b="1" dirty="0" smtClean="0">
                <a:latin typeface="CCW Precursive 6" panose="03050602040000000000" pitchFamily="66" charset="0"/>
              </a:rPr>
              <a:t>.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511634" y="2188349"/>
            <a:ext cx="8629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Sight word pairs-</a:t>
            </a:r>
          </a:p>
          <a:p>
            <a:r>
              <a:rPr lang="en-GB" sz="20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Ask your grown up to write 2 sets of our new sight words on cards. Turn two over and if they match then keep the pair. </a:t>
            </a:r>
            <a:endParaRPr lang="en-GB" sz="2000" dirty="0">
              <a:solidFill>
                <a:srgbClr val="4D4D4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1" y="4245429"/>
            <a:ext cx="587828" cy="9233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algn="ctr"/>
            <a:r>
              <a:rPr lang="en-GB" dirty="0">
                <a:solidFill>
                  <a:srgbClr val="4D4D4D"/>
                </a:solidFill>
                <a:latin typeface="CCW Precursive 6" panose="03050602040000000000" pitchFamily="66" charset="0"/>
              </a:rPr>
              <a:t>h</a:t>
            </a:r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e</a:t>
            </a:r>
          </a:p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2195" y="4979070"/>
            <a:ext cx="587828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algn="ctr"/>
            <a:r>
              <a:rPr lang="en-GB" dirty="0">
                <a:solidFill>
                  <a:srgbClr val="4D4D4D"/>
                </a:solidFill>
                <a:latin typeface="CCW Precursive 6" panose="03050602040000000000" pitchFamily="66" charset="0"/>
              </a:rPr>
              <a:t>h</a:t>
            </a:r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e</a:t>
            </a:r>
          </a:p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1320982">
            <a:off x="4358360" y="5508140"/>
            <a:ext cx="587828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algn="ctr"/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2874" y="5168759"/>
            <a:ext cx="587828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algn="ctr"/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927971">
            <a:off x="4941379" y="5320653"/>
            <a:ext cx="587828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algn="ctr"/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381565">
            <a:off x="5570919" y="4055740"/>
            <a:ext cx="587828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algn="ctr"/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148923">
            <a:off x="4390908" y="4208140"/>
            <a:ext cx="587828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algn="ctr"/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82650" y="4383720"/>
            <a:ext cx="587828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algn="ctr"/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96994" y="4797327"/>
            <a:ext cx="587828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algn="ctr"/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4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900" b="1" dirty="0">
                <a:solidFill>
                  <a:srgbClr val="90C226"/>
                </a:solidFill>
                <a:latin typeface="CCW Precursive 6" panose="03050602040000000000" pitchFamily="66" charset="0"/>
              </a:rPr>
              <a:t> S</a:t>
            </a:r>
            <a:r>
              <a:rPr lang="en-GB" sz="69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ight words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8193" y="2160589"/>
            <a:ext cx="9483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90C226"/>
                </a:solidFill>
                <a:latin typeface="CCW Precursive 6" panose="03050602040000000000" pitchFamily="66" charset="0"/>
                <a:ea typeface="+mj-ea"/>
                <a:cs typeface="+mj-cs"/>
              </a:rPr>
              <a:t>Sight words break the rules. They can not be sounded out. We just have to learn what they look like.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26284" y="4971197"/>
            <a:ext cx="1271833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srgbClr val="00B0F0"/>
                </a:solidFill>
                <a:latin typeface="CCW Precursive 6" panose="03050602040000000000" pitchFamily="66" charset="0"/>
              </a:rPr>
              <a:t>there</a:t>
            </a:r>
            <a:endParaRPr lang="en-GB" sz="2400" dirty="0" smtClean="0">
              <a:solidFill>
                <a:srgbClr val="00B0F0"/>
              </a:solidFill>
              <a:latin typeface="CCW Precursive 6" panose="03050602040000000000" pitchFamily="66" charset="0"/>
            </a:endParaRPr>
          </a:p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srgbClr val="FFFF00"/>
                </a:solidFill>
                <a:latin typeface="CCW Precursive 6" panose="03050602040000000000" pitchFamily="66" charset="0"/>
              </a:rPr>
              <a:t>be</a:t>
            </a:r>
            <a:endParaRPr lang="en-GB" sz="2400" dirty="0" smtClean="0">
              <a:solidFill>
                <a:srgbClr val="FFFF00"/>
              </a:solidFill>
              <a:latin typeface="CCW Precursive 6" panose="0305060204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3573" y="4944873"/>
            <a:ext cx="806631" cy="1236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he</a:t>
            </a:r>
            <a:endParaRPr lang="en-GB" sz="2400" dirty="0">
              <a:solidFill>
                <a:srgbClr val="FF0000"/>
              </a:solidFill>
              <a:latin typeface="CCW Precursive 6" panose="03050602040000000000" pitchFamily="66" charset="0"/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srgbClr val="7030A0"/>
                </a:solidFill>
                <a:latin typeface="CCW Precursive 6" panose="03050602040000000000" pitchFamily="66" charset="0"/>
              </a:rPr>
              <a:t>me</a:t>
            </a:r>
            <a:endParaRPr lang="en-GB" sz="2400" dirty="0">
              <a:solidFill>
                <a:srgbClr val="7030A0"/>
              </a:solidFill>
              <a:latin typeface="CCW Precursive 6" panose="03050602040000000000" pitchFamily="66" charset="0"/>
            </a:endParaRPr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16648" y="5391825"/>
            <a:ext cx="429758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  <a:latin typeface="CCW Precursive 6" panose="03050602040000000000" pitchFamily="66" charset="0"/>
              </a:rPr>
              <a:t>Listen to the wizard’s tricky words song:</a:t>
            </a:r>
          </a:p>
          <a:p>
            <a:r>
              <a:rPr lang="en-GB" sz="1600" dirty="0">
                <a:solidFill>
                  <a:schemeClr val="accent1"/>
                </a:solidFill>
                <a:latin typeface="CCW Precursive 6" panose="03050602040000000000" pitchFamily="66" charset="0"/>
              </a:rPr>
              <a:t>https://www.bbc.co.uk/bitesize/topics/zf2yf4j/articles/zdrd8xs</a:t>
            </a:r>
            <a:endParaRPr lang="en-GB" sz="1600" dirty="0">
              <a:solidFill>
                <a:schemeClr val="accent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339607"/>
            <a:ext cx="1709557" cy="182492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34687" y="3339607"/>
            <a:ext cx="4481961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Rainbow sight words-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Write your sight words using different colours in the shape of a rainbow.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04198" y="4971197"/>
            <a:ext cx="1170922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srgbClr val="FFC000"/>
                </a:solidFill>
                <a:latin typeface="CCW Precursive 6" panose="03050602040000000000" pitchFamily="66" charset="0"/>
              </a:rPr>
              <a:t>she</a:t>
            </a:r>
            <a:endParaRPr lang="en-GB" sz="24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srgbClr val="00B050"/>
                </a:solidFill>
                <a:latin typeface="CCW Precursive 6" panose="03050602040000000000" pitchFamily="66" charset="0"/>
              </a:rPr>
              <a:t>said</a:t>
            </a:r>
            <a:endParaRPr lang="en-GB" sz="2400" dirty="0" smtClean="0">
              <a:solidFill>
                <a:srgbClr val="00B050"/>
              </a:solidFill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2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90C226"/>
                </a:solidFill>
                <a:latin typeface="CCW Precursive 6" panose="03050602040000000000" pitchFamily="66" charset="0"/>
              </a:rPr>
              <a:t>Useful website games: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22199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https://lettersandsounds.org.uk/for-home/reception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www.phonicsplay.co.uk/resources/phase/2/pick-a-picture</a:t>
            </a:r>
            <a:r>
              <a:rPr lang="en-GB" dirty="0" smtClean="0"/>
              <a:t> (</a:t>
            </a:r>
            <a:r>
              <a:rPr lang="en-GB" dirty="0"/>
              <a:t>phonics </a:t>
            </a:r>
            <a:r>
              <a:rPr lang="en-GB" dirty="0" smtClean="0"/>
              <a:t>play, phase 2, pick and picture set 1-5. </a:t>
            </a:r>
            <a:r>
              <a:rPr lang="en-GB" sz="1600" dirty="0" smtClean="0"/>
              <a:t>Username- march20, password- home)</a:t>
            </a:r>
          </a:p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www.phonicsbloom.com/uk/game/odd-and-bob?phase=2</a:t>
            </a:r>
            <a:r>
              <a:rPr lang="en-GB" dirty="0" smtClean="0"/>
              <a:t> (phonics bloom, phase 2, odd and bob, set up to r. </a:t>
            </a:r>
            <a:r>
              <a:rPr lang="en-GB" sz="1600" dirty="0"/>
              <a:t>Username- march20, password- </a:t>
            </a:r>
            <a:r>
              <a:rPr lang="en-GB" sz="1600" dirty="0" smtClean="0"/>
              <a:t>home)</a:t>
            </a:r>
            <a:endParaRPr lang="en-GB" sz="1600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Alphablocks</a:t>
            </a:r>
            <a:r>
              <a:rPr lang="en-GB" dirty="0" smtClean="0"/>
              <a:t> videos:</a:t>
            </a:r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www.youtube.com/watch?v=VxBEmaaSh1c</a:t>
            </a:r>
            <a:r>
              <a:rPr lang="en-GB" dirty="0" smtClean="0"/>
              <a:t> </a:t>
            </a:r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www.youtube.com/watch?v=WD4-vPkeIqs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93797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527</TotalTime>
  <Words>265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CCW Precursive 6</vt:lpstr>
      <vt:lpstr>Trebuchet MS</vt:lpstr>
      <vt:lpstr>Wingdings 3</vt:lpstr>
      <vt:lpstr>Facet</vt:lpstr>
      <vt:lpstr>EYFS phonics</vt:lpstr>
      <vt:lpstr>Recap: Can you remember these sounds?</vt:lpstr>
      <vt:lpstr>Monday</vt:lpstr>
      <vt:lpstr>Tuesday </vt:lpstr>
      <vt:lpstr>Wednesday</vt:lpstr>
      <vt:lpstr>Thursday.</vt:lpstr>
      <vt:lpstr> Sight words</vt:lpstr>
      <vt:lpstr>Useful website games: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EYFS phonics</dc:title>
  <dc:creator>Administrator</dc:creator>
  <cp:lastModifiedBy>Grace Arnall</cp:lastModifiedBy>
  <cp:revision>51</cp:revision>
  <dcterms:created xsi:type="dcterms:W3CDTF">2020-09-16T10:45:21Z</dcterms:created>
  <dcterms:modified xsi:type="dcterms:W3CDTF">2020-12-06T13:29:53Z</dcterms:modified>
</cp:coreProperties>
</file>