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vz_sRJoz1_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EwycnpTX6B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bloom.com/uk/game/odd-and-bob?phase=2" TargetMode="External"/><Relationship Id="rId2" Type="http://schemas.openxmlformats.org/officeDocument/2006/relationships/hyperlink" Target="https://www.phonicsplay.co.uk/resources/phase/2/grab-a-giggling-graphem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dirty="0">
                <a:solidFill>
                  <a:srgbClr val="90C226"/>
                </a:solidFill>
              </a:rPr>
              <a:t>EYFS phonics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747276" cy="1096899"/>
          </a:xfrm>
        </p:spPr>
        <p:txBody>
          <a:bodyPr>
            <a:normAutofit fontScale="92500"/>
          </a:bodyPr>
          <a:lstStyle/>
          <a:p>
            <a:pPr lvl="0" algn="ctr">
              <a:buClr>
                <a:srgbClr val="90C226"/>
              </a:buClr>
            </a:pPr>
            <a:r>
              <a:rPr lang="en-GB" sz="4000" dirty="0">
                <a:solidFill>
                  <a:prstClr val="black">
                    <a:lumMod val="50000"/>
                    <a:lumOff val="50000"/>
                  </a:prstClr>
                </a:solidFill>
                <a:latin typeface="CCW Precursive 6" panose="03050602040000000000" pitchFamily="66" charset="0"/>
              </a:rPr>
              <a:t>Focus sounds: </a:t>
            </a:r>
            <a:r>
              <a:rPr lang="en-GB" sz="4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CW Precursive 6" panose="03050602040000000000" pitchFamily="66" charset="0"/>
              </a:rPr>
              <a:t>g, o, c, k, </a:t>
            </a:r>
            <a:r>
              <a:rPr lang="en-GB" sz="40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CW Precursive 6" panose="03050602040000000000" pitchFamily="66" charset="0"/>
              </a:rPr>
              <a:t>ck</a:t>
            </a:r>
            <a:endParaRPr lang="en-GB" sz="4000" dirty="0">
              <a:solidFill>
                <a:prstClr val="black">
                  <a:lumMod val="50000"/>
                  <a:lumOff val="50000"/>
                </a:prstClr>
              </a:solidFill>
              <a:latin typeface="CCW Precursive 6" panose="03050602040000000000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66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86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G </a:t>
            </a:r>
            <a:r>
              <a:rPr lang="en-GB" sz="8600" b="1" dirty="0" err="1" smtClean="0">
                <a:solidFill>
                  <a:srgbClr val="90C226"/>
                </a:solidFill>
                <a:latin typeface="CCW Precursive 6" panose="03050602040000000000" pitchFamily="66" charset="0"/>
              </a:rPr>
              <a:t>g</a:t>
            </a:r>
            <a:r>
              <a:rPr lang="en-GB" sz="8600" b="1" dirty="0" smtClean="0">
                <a:solidFill>
                  <a:srgbClr val="90C226"/>
                </a:solidFill>
              </a:rPr>
              <a:t> </a:t>
            </a:r>
            <a:r>
              <a:rPr lang="en-GB" sz="2200" dirty="0">
                <a:solidFill>
                  <a:srgbClr val="90C226"/>
                </a:solidFill>
              </a:rPr>
              <a:t>– </a:t>
            </a:r>
            <a:r>
              <a:rPr lang="en-GB" sz="2200" dirty="0">
                <a:solidFill>
                  <a:srgbClr val="90C226"/>
                </a:solidFill>
                <a:latin typeface="CCW Precursive 6" panose="03050602040000000000" pitchFamily="66" charset="0"/>
              </a:rPr>
              <a:t>use your finger to write </a:t>
            </a:r>
            <a:r>
              <a:rPr lang="en-GB" sz="2200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a g </a:t>
            </a:r>
            <a:r>
              <a:rPr lang="en-GB" sz="2200" dirty="0">
                <a:solidFill>
                  <a:srgbClr val="90C226"/>
                </a:solidFill>
                <a:latin typeface="CCW Precursive 6" panose="03050602040000000000" pitchFamily="66" charset="0"/>
              </a:rPr>
              <a:t>in the air, then practise with your pencil.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655386" cy="3880773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www.youtube.com/watch?v=vz_sRJoz1_w</a:t>
            </a:r>
            <a:endParaRPr lang="en-GB" dirty="0" smtClean="0"/>
          </a:p>
          <a:p>
            <a:pPr lvl="0">
              <a:buClr>
                <a:srgbClr val="90C226"/>
              </a:buClr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g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, g, g… goat         g, g, g… girl          g, g, g… gum  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CCW Precursive 6" panose="03050602040000000000" pitchFamily="66" charset="0"/>
            </a:endParaRPr>
          </a:p>
          <a:p>
            <a:endParaRPr lang="en-GB" dirty="0"/>
          </a:p>
        </p:txBody>
      </p:sp>
      <p:pic>
        <p:nvPicPr>
          <p:cNvPr id="4" name="Picture 3" descr="Goat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6" y="3135086"/>
            <a:ext cx="1166948" cy="1750422"/>
          </a:xfrm>
          <a:prstGeom prst="rect">
            <a:avLst/>
          </a:prstGeom>
        </p:spPr>
      </p:pic>
      <p:pic>
        <p:nvPicPr>
          <p:cNvPr id="5" name="Picture 4" descr="Beautiful Photos of Cute Girl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11" y="3135087"/>
            <a:ext cx="2333896" cy="1750422"/>
          </a:xfrm>
          <a:prstGeom prst="rect">
            <a:avLst/>
          </a:prstGeom>
        </p:spPr>
      </p:pic>
      <p:pic>
        <p:nvPicPr>
          <p:cNvPr id="6" name="Picture 5" descr="Chewing Gum clip 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676" y="3135086"/>
            <a:ext cx="2442508" cy="1731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06136" y="5490673"/>
            <a:ext cx="7206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Go on a spy walk, what g items can you spot?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8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77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O </a:t>
            </a:r>
            <a:r>
              <a:rPr lang="en-GB" sz="7700" b="1" dirty="0" err="1" smtClean="0">
                <a:solidFill>
                  <a:srgbClr val="90C226"/>
                </a:solidFill>
                <a:latin typeface="CCW Precursive 6" panose="03050602040000000000" pitchFamily="66" charset="0"/>
              </a:rPr>
              <a:t>o</a:t>
            </a:r>
            <a:r>
              <a:rPr lang="en-GB" sz="7700" b="1" dirty="0" smtClean="0">
                <a:solidFill>
                  <a:srgbClr val="90C226"/>
                </a:solidFill>
              </a:rPr>
              <a:t> </a:t>
            </a:r>
            <a:r>
              <a:rPr lang="en-GB" sz="2000" dirty="0">
                <a:solidFill>
                  <a:srgbClr val="90C226"/>
                </a:solidFill>
              </a:rPr>
              <a:t>– </a:t>
            </a:r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</a:rPr>
              <a:t>use your finger to write a </a:t>
            </a:r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o </a:t>
            </a:r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</a:rPr>
              <a:t>in the air, then practise with your pencil.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692" y="2212025"/>
            <a:ext cx="8596668" cy="3880773"/>
          </a:xfrm>
        </p:spPr>
        <p:txBody>
          <a:bodyPr/>
          <a:lstStyle/>
          <a:p>
            <a:pPr lvl="0">
              <a:buClr>
                <a:srgbClr val="90C226"/>
              </a:buClr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  <a:hlinkClick r:id="rId2"/>
              </a:rPr>
              <a:t>https://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  <a:hlinkClick r:id="rId2"/>
              </a:rPr>
              <a:t>www.youtube.com/watch?v=EwycnpTX6BI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CCW Precursive 6" panose="03050602040000000000" pitchFamily="66" charset="0"/>
            </a:endParaRPr>
          </a:p>
          <a:p>
            <a:pPr lvl="0">
              <a:buClr>
                <a:srgbClr val="90C226"/>
              </a:buClr>
            </a:pP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Can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you hear the ‘mmm’ at the start of these objects? Name each item together emphasising the ‘mmm’ sound. </a:t>
            </a:r>
          </a:p>
          <a:p>
            <a:endParaRPr lang="en-GB" dirty="0"/>
          </a:p>
        </p:txBody>
      </p:sp>
      <p:pic>
        <p:nvPicPr>
          <p:cNvPr id="4" name="Picture 3" descr="Orange (fruit)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06771"/>
            <a:ext cx="2320834" cy="1210702"/>
          </a:xfrm>
          <a:prstGeom prst="rect">
            <a:avLst/>
          </a:prstGeom>
        </p:spPr>
      </p:pic>
      <p:pic>
        <p:nvPicPr>
          <p:cNvPr id="5" name="Picture 4" descr="Octopus salutii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98168" y="3302724"/>
            <a:ext cx="2079169" cy="2079169"/>
          </a:xfrm>
          <a:prstGeom prst="rect">
            <a:avLst/>
          </a:prstGeom>
        </p:spPr>
      </p:pic>
      <p:pic>
        <p:nvPicPr>
          <p:cNvPr id="6" name="Picture 5" descr="Sea otter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70" y="3345625"/>
            <a:ext cx="1609779" cy="1471848"/>
          </a:xfrm>
          <a:prstGeom prst="rect">
            <a:avLst/>
          </a:prstGeom>
        </p:spPr>
      </p:pic>
      <p:pic>
        <p:nvPicPr>
          <p:cNvPr id="7" name="Picture 6" descr="Why We (Still) Believe in Private Offices - Stack Overflow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170" y="3487352"/>
            <a:ext cx="1992691" cy="13301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9752" y="5120901"/>
            <a:ext cx="6096000" cy="15747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p </a:t>
            </a:r>
            <a:r>
              <a:rPr lang="en-GB" sz="4400" dirty="0">
                <a:solidFill>
                  <a:srgbClr val="FF0000"/>
                </a:solidFill>
                <a:latin typeface="CCW Precursive 6" panose="03050602040000000000" pitchFamily="66" charset="0"/>
              </a:rPr>
              <a:t>o</a:t>
            </a: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p   </a:t>
            </a: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pop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n </a:t>
            </a:r>
            <a:r>
              <a:rPr lang="en-GB" sz="4400" dirty="0" smtClean="0">
                <a:solidFill>
                  <a:srgbClr val="FF0000"/>
                </a:solidFill>
                <a:latin typeface="CCW Precursive 6" panose="03050602040000000000" pitchFamily="66" charset="0"/>
              </a:rPr>
              <a:t>o</a:t>
            </a: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d   nod</a:t>
            </a:r>
            <a:endParaRPr lang="en-GB" sz="4400" dirty="0">
              <a:solidFill>
                <a:prstClr val="black">
                  <a:lumMod val="75000"/>
                  <a:lumOff val="25000"/>
                </a:prstClr>
              </a:solidFill>
              <a:latin typeface="CCW Precursive 6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9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014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69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c, k, </a:t>
            </a:r>
            <a:r>
              <a:rPr lang="en-GB" sz="6900" b="1" dirty="0" err="1" smtClean="0">
                <a:solidFill>
                  <a:srgbClr val="90C226"/>
                </a:solidFill>
                <a:latin typeface="CCW Precursive 6" panose="03050602040000000000" pitchFamily="66" charset="0"/>
              </a:rPr>
              <a:t>ck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24109"/>
            <a:ext cx="1053796" cy="1307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444" y="1379459"/>
            <a:ext cx="1137966" cy="17967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38960" y="177002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use your finger to write a </a:t>
            </a:r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‘c’ and ‘k’ </a:t>
            </a:r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in the air, then practise with your pencil.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77333" y="3202153"/>
            <a:ext cx="7931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Can you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hear the c, k, </a:t>
            </a:r>
            <a:r>
              <a:rPr lang="en-GB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ck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sound in these words?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Picture 7" descr="Free Images : orange, food, cooking, produce, vegetabl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0" y="3945079"/>
            <a:ext cx="1706244" cy="2024743"/>
          </a:xfrm>
          <a:prstGeom prst="rect">
            <a:avLst/>
          </a:prstGeom>
        </p:spPr>
      </p:pic>
      <p:pic>
        <p:nvPicPr>
          <p:cNvPr id="9" name="Picture 8" descr="lateral thinking - A Georgian-era riddle - Puzzling Stack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27" y="3987954"/>
            <a:ext cx="1876631" cy="1578922"/>
          </a:xfrm>
          <a:prstGeom prst="rect">
            <a:avLst/>
          </a:prstGeom>
        </p:spPr>
      </p:pic>
      <p:pic>
        <p:nvPicPr>
          <p:cNvPr id="10" name="Picture 9" descr="Compact executive car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31" y="4112240"/>
            <a:ext cx="2422373" cy="1454636"/>
          </a:xfrm>
          <a:prstGeom prst="rect">
            <a:avLst/>
          </a:prstGeom>
        </p:spPr>
      </p:pic>
      <p:pic>
        <p:nvPicPr>
          <p:cNvPr id="11" name="Picture 10" descr="But there's nothing that computer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65" y="3747636"/>
            <a:ext cx="2573637" cy="18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4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900" b="1" dirty="0">
                <a:solidFill>
                  <a:srgbClr val="90C226"/>
                </a:solidFill>
                <a:latin typeface="CCW Precursive 6" panose="03050602040000000000" pitchFamily="66" charset="0"/>
              </a:rPr>
              <a:t> </a:t>
            </a:r>
            <a:r>
              <a:rPr lang="en-GB" sz="69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sight words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8193" y="2160589"/>
            <a:ext cx="9483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Sight words break the rules. They can not be sounded out. We just have to learn what they look like.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04949" y="3515662"/>
            <a:ext cx="8869053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8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I</a:t>
            </a:r>
          </a:p>
          <a:p>
            <a:pPr marL="342900" lvl="0" indent="-342900" algn="ctr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8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the</a:t>
            </a:r>
            <a:endParaRPr lang="en-GB" sz="8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2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0C226"/>
                </a:solidFill>
                <a:latin typeface="CCW Precursive 6" panose="03050602040000000000" pitchFamily="66" charset="0"/>
              </a:rPr>
              <a:t>Useful website games: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784394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www.phonicsplay.co.uk/resources/phase/2/grab-a-giggling-grapheme</a:t>
            </a:r>
            <a:r>
              <a:rPr lang="en-GB" dirty="0" smtClean="0"/>
              <a:t> (phonics play, phase 2, </a:t>
            </a:r>
            <a:r>
              <a:rPr lang="en-GB" dirty="0" err="1" smtClean="0"/>
              <a:t>grag</a:t>
            </a:r>
            <a:r>
              <a:rPr lang="en-GB" dirty="0" smtClean="0"/>
              <a:t> a giggling grapheme, </a:t>
            </a:r>
            <a:r>
              <a:rPr lang="en-GB" dirty="0" err="1" smtClean="0"/>
              <a:t>g,o,c,k</a:t>
            </a:r>
            <a:r>
              <a:rPr lang="en-GB" dirty="0" smtClean="0"/>
              <a:t>)</a:t>
            </a: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www.phonicsbloom.com/uk/game/odd-and-bob?phase=2</a:t>
            </a:r>
            <a:r>
              <a:rPr lang="en-GB" dirty="0" smtClean="0"/>
              <a:t> (phonics bloom, phase 2, odd and bob, set up to </a:t>
            </a:r>
            <a:r>
              <a:rPr lang="en-GB" dirty="0" err="1" smtClean="0"/>
              <a:t>c,k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93797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237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CCW Precursive 6</vt:lpstr>
      <vt:lpstr>Trebuchet MS</vt:lpstr>
      <vt:lpstr>Wingdings 3</vt:lpstr>
      <vt:lpstr>Facet</vt:lpstr>
      <vt:lpstr>EYFS phonics</vt:lpstr>
      <vt:lpstr>G g – use your finger to write a g in the air, then practise with your pencil.</vt:lpstr>
      <vt:lpstr>O o – use your finger to write a o in the air, then practise with your pencil.</vt:lpstr>
      <vt:lpstr>c, k, ck</vt:lpstr>
      <vt:lpstr> sight words</vt:lpstr>
      <vt:lpstr>Useful website games: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phonics</dc:title>
  <dc:creator>Administrator</dc:creator>
  <cp:lastModifiedBy>Administrator</cp:lastModifiedBy>
  <cp:revision>4</cp:revision>
  <dcterms:created xsi:type="dcterms:W3CDTF">2020-09-16T10:45:21Z</dcterms:created>
  <dcterms:modified xsi:type="dcterms:W3CDTF">2020-09-16T11:17:15Z</dcterms:modified>
</cp:coreProperties>
</file>