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bc.co.uk/bitesize/topics/zf2yf4j/articles/z6wxmf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4TmOJh3W90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SVVInKjziV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bbc.co.uk/bitesize/topics/zf2yf4j/articles/zfxsnr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bloom.com/uk/game/odd-and-bob?phase=2" TargetMode="External"/><Relationship Id="rId2" Type="http://schemas.openxmlformats.org/officeDocument/2006/relationships/hyperlink" Target="https://www.phonicsplay.co.uk/resources/phase/2/pick-a-pictu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WD4-vPkeIqs" TargetMode="External"/><Relationship Id="rId4" Type="http://schemas.openxmlformats.org/officeDocument/2006/relationships/hyperlink" Target="https://www.youtube.com/watch?v=VxBEmaaSh1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 dirty="0">
                <a:solidFill>
                  <a:srgbClr val="90C226"/>
                </a:solidFill>
              </a:rPr>
              <a:t>EYFS phonics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747276" cy="1096899"/>
          </a:xfrm>
        </p:spPr>
        <p:txBody>
          <a:bodyPr>
            <a:normAutofit/>
          </a:bodyPr>
          <a:lstStyle/>
          <a:p>
            <a:pPr lvl="0" algn="ctr">
              <a:buClr>
                <a:srgbClr val="90C226"/>
              </a:buClr>
            </a:pPr>
            <a:r>
              <a:rPr lang="en-GB" sz="4000" dirty="0">
                <a:solidFill>
                  <a:prstClr val="black">
                    <a:lumMod val="50000"/>
                    <a:lumOff val="50000"/>
                  </a:prstClr>
                </a:solidFill>
                <a:latin typeface="CCW Precursive 6" panose="03050602040000000000" pitchFamily="66" charset="0"/>
              </a:rPr>
              <a:t>Focus sounds: </a:t>
            </a:r>
            <a:r>
              <a:rPr lang="en-GB" sz="40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CCW Precursive 6" panose="03050602040000000000" pitchFamily="66" charset="0"/>
              </a:rPr>
              <a:t>ck</a:t>
            </a:r>
            <a:r>
              <a:rPr lang="en-GB" sz="4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CW Precursive 6" panose="03050602040000000000" pitchFamily="66" charset="0"/>
              </a:rPr>
              <a:t>, </a:t>
            </a:r>
            <a:r>
              <a:rPr lang="en-GB" sz="4000" dirty="0">
                <a:solidFill>
                  <a:prstClr val="black">
                    <a:lumMod val="50000"/>
                    <a:lumOff val="50000"/>
                  </a:prstClr>
                </a:solidFill>
                <a:latin typeface="CCW Precursive 6" panose="03050602040000000000" pitchFamily="66" charset="0"/>
              </a:rPr>
              <a:t>e</a:t>
            </a:r>
            <a:r>
              <a:rPr lang="en-GB" sz="4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CW Precursive 6" panose="03050602040000000000" pitchFamily="66" charset="0"/>
              </a:rPr>
              <a:t>, </a:t>
            </a:r>
            <a:r>
              <a:rPr lang="en-GB" sz="4000" dirty="0">
                <a:solidFill>
                  <a:prstClr val="black">
                    <a:lumMod val="50000"/>
                    <a:lumOff val="50000"/>
                  </a:prstClr>
                </a:solidFill>
                <a:latin typeface="CCW Precursive 6" panose="03050602040000000000" pitchFamily="66" charset="0"/>
              </a:rPr>
              <a:t>u</a:t>
            </a:r>
            <a:r>
              <a:rPr lang="en-GB" sz="4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CW Precursive 6" panose="03050602040000000000" pitchFamily="66" charset="0"/>
              </a:rPr>
              <a:t>, </a:t>
            </a:r>
            <a:r>
              <a:rPr lang="en-GB" sz="4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CW Precursive 6" panose="03050602040000000000" pitchFamily="66" charset="0"/>
              </a:rPr>
              <a:t>r</a:t>
            </a:r>
            <a:endParaRPr lang="en-GB" sz="4000" dirty="0">
              <a:solidFill>
                <a:prstClr val="black">
                  <a:lumMod val="50000"/>
                  <a:lumOff val="50000"/>
                </a:prstClr>
              </a:solidFill>
              <a:latin typeface="CCW Precursive 6" panose="03050602040000000000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66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0149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GB" sz="11500" b="1" dirty="0" err="1" smtClean="0">
                <a:solidFill>
                  <a:srgbClr val="90C226"/>
                </a:solidFill>
                <a:latin typeface="CCW Precursive 6" panose="03050602040000000000" pitchFamily="66" charset="0"/>
              </a:rPr>
              <a:t>ck</a:t>
            </a:r>
            <a:endParaRPr lang="en-GB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624109"/>
            <a:ext cx="1053796" cy="1307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444" y="1379459"/>
            <a:ext cx="1137966" cy="17967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38960" y="177002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use your finger to write a </a:t>
            </a:r>
            <a:r>
              <a:rPr lang="en-GB" sz="2000" dirty="0" smtClean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‘c’ and ‘k’ </a:t>
            </a:r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in the air, then practise with your pencil.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77333" y="3202153"/>
            <a:ext cx="7931089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  <a:hlinkClick r:id="rId4"/>
              </a:rPr>
              <a:t>https://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  <a:hlinkClick r:id="rId4"/>
              </a:rPr>
              <a:t>www.bbc.co.uk/bitesize/topics/zf2yf4j/articles/z6wxmfr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CCW Precursive 6" panose="03050602040000000000" pitchFamily="66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Can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you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read these words?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Spot the ‘</a:t>
            </a:r>
            <a:r>
              <a:rPr lang="en-GB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ck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’ sound.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7333" y="4279629"/>
            <a:ext cx="6096000" cy="23801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s</a:t>
            </a: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a </a:t>
            </a:r>
            <a:r>
              <a:rPr lang="en-GB" sz="4400" dirty="0" err="1" smtClean="0">
                <a:solidFill>
                  <a:srgbClr val="FF0000"/>
                </a:solidFill>
                <a:latin typeface="CCW Precursive 6" panose="03050602040000000000" pitchFamily="66" charset="0"/>
              </a:rPr>
              <a:t>ck</a:t>
            </a: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  sack</a:t>
            </a:r>
            <a:endParaRPr lang="en-GB" sz="4400" dirty="0">
              <a:solidFill>
                <a:prstClr val="black">
                  <a:lumMod val="75000"/>
                  <a:lumOff val="25000"/>
                </a:prstClr>
              </a:solidFill>
              <a:latin typeface="CCW Precursive 6" panose="03050602040000000000" pitchFamily="66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d</a:t>
            </a: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u </a:t>
            </a:r>
            <a:r>
              <a:rPr lang="en-GB" sz="4400" dirty="0" err="1" smtClean="0">
                <a:solidFill>
                  <a:srgbClr val="FF0000"/>
                </a:solidFill>
                <a:latin typeface="CCW Precursive 6" panose="03050602040000000000" pitchFamily="66" charset="0"/>
              </a:rPr>
              <a:t>ck</a:t>
            </a:r>
            <a:r>
              <a:rPr lang="en-GB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 duck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p </a:t>
            </a:r>
            <a:r>
              <a:rPr lang="en-GB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i</a:t>
            </a: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  <a:latin typeface="CCW Precursive 6" panose="03050602040000000000" pitchFamily="66" charset="0"/>
              </a:rPr>
              <a:t>ck</a:t>
            </a:r>
            <a:r>
              <a:rPr lang="en-GB" sz="4400" dirty="0" smtClean="0">
                <a:solidFill>
                  <a:srgbClr val="FF0000"/>
                </a:solidFill>
                <a:latin typeface="CCW Precursive 6" panose="03050602040000000000" pitchFamily="66" charset="0"/>
              </a:rPr>
              <a:t>   </a:t>
            </a:r>
            <a:r>
              <a:rPr lang="en-GB" sz="4400" dirty="0" smtClean="0">
                <a:latin typeface="CCW Precursive 6" panose="03050602040000000000" pitchFamily="66" charset="0"/>
              </a:rPr>
              <a:t>pick</a:t>
            </a:r>
            <a:endParaRPr lang="en-GB" sz="4400" dirty="0">
              <a:latin typeface="CCW Precursive 6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4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86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E </a:t>
            </a:r>
            <a:r>
              <a:rPr lang="en-GB" sz="8600" b="1" dirty="0" err="1" smtClean="0">
                <a:solidFill>
                  <a:srgbClr val="90C226"/>
                </a:solidFill>
                <a:latin typeface="CCW Precursive 6" panose="03050602040000000000" pitchFamily="66" charset="0"/>
              </a:rPr>
              <a:t>e</a:t>
            </a:r>
            <a:r>
              <a:rPr lang="en-GB" sz="8600" b="1" dirty="0" smtClean="0">
                <a:solidFill>
                  <a:srgbClr val="90C226"/>
                </a:solidFill>
              </a:rPr>
              <a:t> </a:t>
            </a:r>
            <a:r>
              <a:rPr lang="en-GB" sz="2200" dirty="0">
                <a:solidFill>
                  <a:srgbClr val="90C226"/>
                </a:solidFill>
              </a:rPr>
              <a:t>– </a:t>
            </a:r>
            <a:r>
              <a:rPr lang="en-GB" sz="2200" dirty="0">
                <a:solidFill>
                  <a:srgbClr val="90C226"/>
                </a:solidFill>
                <a:latin typeface="CCW Precursive 6" panose="03050602040000000000" pitchFamily="66" charset="0"/>
              </a:rPr>
              <a:t>use your finger to write </a:t>
            </a:r>
            <a:r>
              <a:rPr lang="en-GB" sz="2200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an ‘e’ </a:t>
            </a:r>
            <a:r>
              <a:rPr lang="en-GB" sz="2200" dirty="0">
                <a:solidFill>
                  <a:srgbClr val="90C226"/>
                </a:solidFill>
                <a:latin typeface="CCW Precursive 6" panose="03050602040000000000" pitchFamily="66" charset="0"/>
              </a:rPr>
              <a:t>in the air, then practise with your pencil.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655386" cy="3880773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www.youtube.com/watch?v=4TmOJh3W90w</a:t>
            </a:r>
            <a:r>
              <a:rPr lang="en-GB" dirty="0" smtClean="0"/>
              <a:t> </a:t>
            </a:r>
            <a:endParaRPr lang="en-GB" dirty="0" smtClean="0"/>
          </a:p>
          <a:p>
            <a:pPr lvl="0">
              <a:buClr>
                <a:srgbClr val="90C226"/>
              </a:buClr>
            </a:pP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e, e, e… egg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     e, e, e… elephant       e, e, e… envelope  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CCW Precursive 6" panose="03050602040000000000" pitchFamily="66" charset="0"/>
            </a:endParaRP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206136" y="5490673"/>
            <a:ext cx="7206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Go on a spy walk, what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‘e’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items can you spot?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7" descr="Instagram egg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9" y="3088630"/>
            <a:ext cx="2335516" cy="2220686"/>
          </a:xfrm>
          <a:prstGeom prst="rect">
            <a:avLst/>
          </a:prstGeom>
        </p:spPr>
      </p:pic>
      <p:pic>
        <p:nvPicPr>
          <p:cNvPr id="9" name="Picture 8" descr="Elephant 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7" y="3232852"/>
            <a:ext cx="2661829" cy="1887787"/>
          </a:xfrm>
          <a:prstGeom prst="rect">
            <a:avLst/>
          </a:prstGeom>
        </p:spPr>
      </p:pic>
      <p:pic>
        <p:nvPicPr>
          <p:cNvPr id="10" name="Picture 9" descr="Lessons on God from Biblical Genre: Epistle | Biblical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68" y="3088630"/>
            <a:ext cx="2598421" cy="173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8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77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U </a:t>
            </a:r>
            <a:r>
              <a:rPr lang="en-GB" sz="7700" b="1" dirty="0" err="1" smtClean="0">
                <a:solidFill>
                  <a:srgbClr val="90C226"/>
                </a:solidFill>
                <a:latin typeface="CCW Precursive 6" panose="03050602040000000000" pitchFamily="66" charset="0"/>
              </a:rPr>
              <a:t>u</a:t>
            </a:r>
            <a:r>
              <a:rPr lang="en-GB" sz="7700" b="1" dirty="0" smtClean="0">
                <a:solidFill>
                  <a:srgbClr val="90C226"/>
                </a:solidFill>
              </a:rPr>
              <a:t> </a:t>
            </a:r>
            <a:r>
              <a:rPr lang="en-GB" sz="2000" dirty="0">
                <a:solidFill>
                  <a:srgbClr val="90C226"/>
                </a:solidFill>
              </a:rPr>
              <a:t>– </a:t>
            </a:r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</a:rPr>
              <a:t>use your finger to write </a:t>
            </a:r>
            <a:r>
              <a:rPr lang="en-GB" sz="2000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an </a:t>
            </a:r>
            <a:r>
              <a:rPr lang="en-GB" sz="2000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‘u’</a:t>
            </a:r>
            <a:r>
              <a:rPr lang="en-GB" sz="2000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 </a:t>
            </a:r>
            <a:r>
              <a:rPr lang="en-GB" sz="2000" dirty="0">
                <a:solidFill>
                  <a:srgbClr val="90C226"/>
                </a:solidFill>
                <a:latin typeface="CCW Precursive 6" panose="03050602040000000000" pitchFamily="66" charset="0"/>
              </a:rPr>
              <a:t>in the air, then practise with your pencil.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692" y="2212025"/>
            <a:ext cx="8596668" cy="3880773"/>
          </a:xfrm>
        </p:spPr>
        <p:txBody>
          <a:bodyPr/>
          <a:lstStyle/>
          <a:p>
            <a:pPr marL="0" lvl="0" indent="0">
              <a:buClr>
                <a:srgbClr val="90C226"/>
              </a:buClr>
              <a:buNone/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  <a:hlinkClick r:id="rId2"/>
              </a:rPr>
              <a:t>https://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  <a:hlinkClick r:id="rId2"/>
              </a:rPr>
              <a:t>www.youtube.com/watch?v=SVVInKjziV4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CCW Precursive 6" panose="03050602040000000000" pitchFamily="66" charset="0"/>
            </a:endParaRPr>
          </a:p>
          <a:p>
            <a:pPr lvl="0">
              <a:buClr>
                <a:srgbClr val="90C226"/>
              </a:buClr>
            </a:pP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Can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you hear the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‘u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’ in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these objects? Name each item together emphasising the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‘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u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’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sound. </a:t>
            </a:r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89752" y="5120901"/>
            <a:ext cx="6096000" cy="15747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s</a:t>
            </a: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r>
              <a:rPr lang="en-GB" sz="4400" dirty="0">
                <a:solidFill>
                  <a:srgbClr val="FF0000"/>
                </a:solidFill>
                <a:latin typeface="CCW Precursive 6" panose="03050602040000000000" pitchFamily="66" charset="0"/>
              </a:rPr>
              <a:t>u</a:t>
            </a: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r>
              <a:rPr lang="en-GB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n</a:t>
            </a: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  sun</a:t>
            </a:r>
            <a:endParaRPr lang="en-GB" sz="4400" dirty="0" smtClean="0">
              <a:solidFill>
                <a:prstClr val="black">
                  <a:lumMod val="75000"/>
                  <a:lumOff val="25000"/>
                </a:prstClr>
              </a:solidFill>
              <a:latin typeface="CCW Precursive 6" panose="03050602040000000000" pitchFamily="66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d</a:t>
            </a: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r>
              <a:rPr lang="en-GB" sz="4400" dirty="0">
                <a:solidFill>
                  <a:srgbClr val="FF0000"/>
                </a:solidFill>
                <a:latin typeface="CCW Precursive 6" panose="03050602040000000000" pitchFamily="66" charset="0"/>
              </a:rPr>
              <a:t>u</a:t>
            </a: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</a:t>
            </a:r>
            <a:r>
              <a:rPr lang="en-GB" sz="4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ck</a:t>
            </a:r>
            <a:r>
              <a:rPr lang="en-GB" sz="4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  duck</a:t>
            </a:r>
            <a:endParaRPr lang="en-GB" sz="4400" dirty="0">
              <a:solidFill>
                <a:prstClr val="black">
                  <a:lumMod val="75000"/>
                  <a:lumOff val="25000"/>
                </a:prstClr>
              </a:solidFill>
              <a:latin typeface="CCW Precursive 6" panose="03050602040000000000" pitchFamily="66" charset="0"/>
            </a:endParaRPr>
          </a:p>
        </p:txBody>
      </p:sp>
      <p:pic>
        <p:nvPicPr>
          <p:cNvPr id="9" name="Picture 8" descr="Umbrella PNG Transparent Images | PNG A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92" y="3250477"/>
            <a:ext cx="1531942" cy="1729612"/>
          </a:xfrm>
          <a:prstGeom prst="rect">
            <a:avLst/>
          </a:prstGeom>
        </p:spPr>
      </p:pic>
      <p:pic>
        <p:nvPicPr>
          <p:cNvPr id="10" name="Picture 9" descr="word choice - Differences between &quot;cut&quot;, &quot;cut off&quot;, and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51" y="3519954"/>
            <a:ext cx="1980506" cy="1319322"/>
          </a:xfrm>
          <a:prstGeom prst="rect">
            <a:avLst/>
          </a:prstGeom>
        </p:spPr>
      </p:pic>
      <p:pic>
        <p:nvPicPr>
          <p:cNvPr id="11" name="Picture 10" descr="Mug PNG Transparent Images | PNG Al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274" y="3247081"/>
            <a:ext cx="1733008" cy="1733008"/>
          </a:xfrm>
          <a:prstGeom prst="rect">
            <a:avLst/>
          </a:prstGeom>
        </p:spPr>
      </p:pic>
      <p:pic>
        <p:nvPicPr>
          <p:cNvPr id="12" name="Picture 11" descr="Bus - Wiki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93" y="3485623"/>
            <a:ext cx="2081976" cy="13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9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69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R </a:t>
            </a:r>
            <a:r>
              <a:rPr lang="en-GB" sz="6900" b="1" dirty="0" err="1" smtClean="0">
                <a:solidFill>
                  <a:srgbClr val="90C226"/>
                </a:solidFill>
                <a:latin typeface="CCW Precursive 6" panose="03050602040000000000" pitchFamily="66" charset="0"/>
              </a:rPr>
              <a:t>r</a:t>
            </a:r>
            <a:r>
              <a:rPr lang="en-GB" sz="6900" b="1" dirty="0" smtClean="0">
                <a:solidFill>
                  <a:srgbClr val="90C226"/>
                </a:solidFill>
              </a:rPr>
              <a:t> </a:t>
            </a:r>
            <a:r>
              <a:rPr lang="en-GB" sz="1800" dirty="0">
                <a:solidFill>
                  <a:srgbClr val="90C226"/>
                </a:solidFill>
              </a:rPr>
              <a:t>– </a:t>
            </a:r>
            <a:r>
              <a:rPr lang="en-GB" sz="1800" dirty="0">
                <a:solidFill>
                  <a:srgbClr val="90C226"/>
                </a:solidFill>
                <a:latin typeface="CCW Precursive 6" panose="03050602040000000000" pitchFamily="66" charset="0"/>
              </a:rPr>
              <a:t>use your finger to write </a:t>
            </a:r>
            <a:r>
              <a:rPr lang="en-GB" sz="1800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a ‘r’ </a:t>
            </a:r>
            <a:r>
              <a:rPr lang="en-GB" sz="1800" dirty="0">
                <a:solidFill>
                  <a:srgbClr val="90C226"/>
                </a:solidFill>
                <a:latin typeface="CCW Precursive 6" panose="03050602040000000000" pitchFamily="66" charset="0"/>
              </a:rPr>
              <a:t>in the air, then practise with your pencil.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www.bbc.co.uk/bitesize/topics/zf2yf4j/articles/zfxsnrd</a:t>
            </a:r>
            <a:r>
              <a:rPr lang="en-GB" dirty="0" smtClean="0"/>
              <a:t> </a:t>
            </a:r>
            <a:endParaRPr lang="en-GB" dirty="0" smtClean="0"/>
          </a:p>
          <a:p>
            <a:pPr lvl="0">
              <a:buClr>
                <a:srgbClr val="90C226"/>
              </a:buClr>
            </a:pP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Can you hear the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‘r’ at the beginning of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these objects? Name each item together emphasising the 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‘r’ </a:t>
            </a:r>
            <a:r>
              <a:rPr lang="en-GB" dirty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sound. </a:t>
            </a:r>
          </a:p>
          <a:p>
            <a:endParaRPr lang="en-GB" dirty="0"/>
          </a:p>
        </p:txBody>
      </p:sp>
      <p:pic>
        <p:nvPicPr>
          <p:cNvPr id="5" name="Picture 4" descr="File:Rainbow-diagram-ROYGBIV.PN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7" y="3597899"/>
            <a:ext cx="2351314" cy="1187414"/>
          </a:xfrm>
          <a:prstGeom prst="rect">
            <a:avLst/>
          </a:prstGeom>
        </p:spPr>
      </p:pic>
      <p:pic>
        <p:nvPicPr>
          <p:cNvPr id="6" name="Picture 5" descr="Cooked rice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43" y="3597899"/>
            <a:ext cx="1781084" cy="1379531"/>
          </a:xfrm>
          <a:prstGeom prst="rect">
            <a:avLst/>
          </a:prstGeom>
        </p:spPr>
      </p:pic>
      <p:pic>
        <p:nvPicPr>
          <p:cNvPr id="7" name="Picture 6" descr="strada - Wikizionari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7" y="5321683"/>
            <a:ext cx="2106154" cy="1379531"/>
          </a:xfrm>
          <a:prstGeom prst="rect">
            <a:avLst/>
          </a:prstGeom>
        </p:spPr>
      </p:pic>
      <p:pic>
        <p:nvPicPr>
          <p:cNvPr id="8" name="Picture 7" descr="File:Red Red.svg - Wiki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024" y="5252325"/>
            <a:ext cx="2162521" cy="144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86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900" b="1" dirty="0">
                <a:solidFill>
                  <a:srgbClr val="90C226"/>
                </a:solidFill>
                <a:latin typeface="CCW Precursive 6" panose="03050602040000000000" pitchFamily="66" charset="0"/>
              </a:rPr>
              <a:t> </a:t>
            </a:r>
            <a:r>
              <a:rPr lang="en-GB" sz="6900" b="1" dirty="0" smtClean="0">
                <a:solidFill>
                  <a:srgbClr val="90C226"/>
                </a:solidFill>
                <a:latin typeface="CCW Precursive 6" panose="03050602040000000000" pitchFamily="66" charset="0"/>
              </a:rPr>
              <a:t>sight words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8193" y="2160589"/>
            <a:ext cx="9483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90C226"/>
                </a:solidFill>
                <a:latin typeface="CCW Precursive 6" panose="03050602040000000000" pitchFamily="66" charset="0"/>
                <a:ea typeface="+mj-ea"/>
                <a:cs typeface="+mj-cs"/>
              </a:rPr>
              <a:t>Sight words break the rules. They can not be sounded out. We just have to learn what they look like.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04949" y="3515662"/>
            <a:ext cx="8869053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8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I</a:t>
            </a: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GB" sz="8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CW Precursive 6" panose="03050602040000000000" pitchFamily="66" charset="0"/>
              </a:rPr>
              <a:t>the</a:t>
            </a:r>
            <a:endParaRPr lang="en-GB" sz="8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3" y="4285857"/>
            <a:ext cx="2439860" cy="18288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2343" y="3278777"/>
            <a:ext cx="359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CW Precursive 6" panose="03050602040000000000" pitchFamily="66" charset="0"/>
              </a:rPr>
              <a:t>Can you write sight words </a:t>
            </a:r>
            <a:r>
              <a:rPr lang="en-GB" dirty="0" smtClean="0">
                <a:solidFill>
                  <a:srgbClr val="FF0000"/>
                </a:solidFill>
                <a:latin typeface="CCW Precursive 6" panose="03050602040000000000" pitchFamily="66" charset="0"/>
              </a:rPr>
              <a:t>I</a:t>
            </a:r>
            <a:r>
              <a:rPr lang="en-GB" dirty="0" smtClean="0">
                <a:latin typeface="CCW Precursive 6" panose="03050602040000000000" pitchFamily="66" charset="0"/>
              </a:rPr>
              <a:t> and </a:t>
            </a:r>
            <a:r>
              <a:rPr lang="en-GB" dirty="0" smtClean="0">
                <a:solidFill>
                  <a:srgbClr val="FF0000"/>
                </a:solidFill>
                <a:latin typeface="CCW Precursive 6" panose="03050602040000000000" pitchFamily="66" charset="0"/>
              </a:rPr>
              <a:t>the</a:t>
            </a:r>
            <a:r>
              <a:rPr lang="en-GB" dirty="0" smtClean="0">
                <a:latin typeface="CCW Precursive 6" panose="03050602040000000000" pitchFamily="66" charset="0"/>
              </a:rPr>
              <a:t> in sugar or flour or salt?</a:t>
            </a:r>
            <a:endParaRPr lang="en-GB" dirty="0">
              <a:latin typeface="CCW Precursive 6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2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0C226"/>
                </a:solidFill>
                <a:latin typeface="CCW Precursive 6" panose="03050602040000000000" pitchFamily="66" charset="0"/>
              </a:rPr>
              <a:t>Useful website games: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22199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www.phonicsplay.co.uk/resources/phase/2/pick-a-picture</a:t>
            </a:r>
            <a:r>
              <a:rPr lang="en-GB" dirty="0" smtClean="0"/>
              <a:t> (</a:t>
            </a:r>
            <a:r>
              <a:rPr lang="en-GB" dirty="0"/>
              <a:t>phonics </a:t>
            </a:r>
            <a:r>
              <a:rPr lang="en-GB" dirty="0" smtClean="0"/>
              <a:t>play, phase 2, </a:t>
            </a:r>
            <a:r>
              <a:rPr lang="en-GB" dirty="0" smtClean="0"/>
              <a:t>pick and picture set 1-5)</a:t>
            </a:r>
          </a:p>
          <a:p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www.phonicsbloom.com/uk/game/odd-and-bob?phase=2</a:t>
            </a:r>
            <a:r>
              <a:rPr lang="en-GB" dirty="0" smtClean="0"/>
              <a:t> (phonics bloom, phase 2, odd and bob, set up to </a:t>
            </a:r>
            <a:r>
              <a:rPr lang="en-GB" dirty="0"/>
              <a:t>r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err="1" smtClean="0"/>
              <a:t>Alphablocks</a:t>
            </a:r>
            <a:r>
              <a:rPr lang="en-GB" dirty="0" smtClean="0"/>
              <a:t> videos:</a:t>
            </a:r>
          </a:p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www.youtube.com/watch?v=VxBEmaaSh1c</a:t>
            </a:r>
            <a:r>
              <a:rPr lang="en-GB" dirty="0" smtClean="0"/>
              <a:t> </a:t>
            </a:r>
          </a:p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www.youtube.com/watch?v=WD4-vPkeIqs</a:t>
            </a:r>
            <a:r>
              <a:rPr lang="en-GB" dirty="0" smtClean="0"/>
              <a:t>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793797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322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CCW Precursive 6</vt:lpstr>
      <vt:lpstr>Trebuchet MS</vt:lpstr>
      <vt:lpstr>Wingdings 3</vt:lpstr>
      <vt:lpstr>Facet</vt:lpstr>
      <vt:lpstr>EYFS phonics</vt:lpstr>
      <vt:lpstr>ck</vt:lpstr>
      <vt:lpstr>E e – use your finger to write an ‘e’ in the air, then practise with your pencil.</vt:lpstr>
      <vt:lpstr>U u – use your finger to write an ‘u’ in the air, then practise with your pencil.</vt:lpstr>
      <vt:lpstr>R r – use your finger to write a ‘r’ in the air, then practise with your pencil.</vt:lpstr>
      <vt:lpstr> sight words</vt:lpstr>
      <vt:lpstr>Useful website games: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phonics</dc:title>
  <dc:creator>Administrator</dc:creator>
  <cp:lastModifiedBy>Administrator</cp:lastModifiedBy>
  <cp:revision>9</cp:revision>
  <dcterms:created xsi:type="dcterms:W3CDTF">2020-09-16T10:45:21Z</dcterms:created>
  <dcterms:modified xsi:type="dcterms:W3CDTF">2020-09-28T08:55:21Z</dcterms:modified>
</cp:coreProperties>
</file>