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3078D0-C65D-4C7C-94A7-E2B5F67538E5}"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96605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078D0-C65D-4C7C-94A7-E2B5F67538E5}"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38525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078D0-C65D-4C7C-94A7-E2B5F67538E5}"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427050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078D0-C65D-4C7C-94A7-E2B5F67538E5}"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19380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3078D0-C65D-4C7C-94A7-E2B5F67538E5}"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350011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3078D0-C65D-4C7C-94A7-E2B5F67538E5}"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47039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3078D0-C65D-4C7C-94A7-E2B5F67538E5}"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253299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3078D0-C65D-4C7C-94A7-E2B5F67538E5}"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91439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078D0-C65D-4C7C-94A7-E2B5F67538E5}"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26435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078D0-C65D-4C7C-94A7-E2B5F67538E5}"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375323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078D0-C65D-4C7C-94A7-E2B5F67538E5}"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F4826-9E95-4CAC-B6F0-F058126E5DD1}" type="slidenum">
              <a:rPr lang="en-GB" smtClean="0"/>
              <a:t>‹#›</a:t>
            </a:fld>
            <a:endParaRPr lang="en-GB"/>
          </a:p>
        </p:txBody>
      </p:sp>
    </p:spTree>
    <p:extLst>
      <p:ext uri="{BB962C8B-B14F-4D97-AF65-F5344CB8AC3E}">
        <p14:creationId xmlns:p14="http://schemas.microsoft.com/office/powerpoint/2010/main" val="117066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078D0-C65D-4C7C-94A7-E2B5F67538E5}" type="datetimeFigureOut">
              <a:rPr lang="en-GB" smtClean="0"/>
              <a:t>04/12/2020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F4826-9E95-4CAC-B6F0-F058126E5DD1}" type="slidenum">
              <a:rPr lang="en-GB" smtClean="0"/>
              <a:t>‹#›</a:t>
            </a:fld>
            <a:endParaRPr lang="en-GB"/>
          </a:p>
        </p:txBody>
      </p:sp>
    </p:spTree>
    <p:extLst>
      <p:ext uri="{BB962C8B-B14F-4D97-AF65-F5344CB8AC3E}">
        <p14:creationId xmlns:p14="http://schemas.microsoft.com/office/powerpoint/2010/main" val="3297277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choolhistory.co.uk/notes/james-i/" TargetMode="External"/><Relationship Id="rId2" Type="http://schemas.openxmlformats.org/officeDocument/2006/relationships/hyperlink" Target="https://kids.kiddle.co/James_I_of_England" TargetMode="External"/><Relationship Id="rId1" Type="http://schemas.openxmlformats.org/officeDocument/2006/relationships/slideLayout" Target="../slideLayouts/slideLayout7.xml"/><Relationship Id="rId5" Type="http://schemas.openxmlformats.org/officeDocument/2006/relationships/hyperlink" Target="https://kids.britannica.com/kids/article/James-I/476283" TargetMode="External"/><Relationship Id="rId4" Type="http://schemas.openxmlformats.org/officeDocument/2006/relationships/hyperlink" Target="http://encyclopedia.kids.net.au/page/ja/James_I_of_Englan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309" y="1449977"/>
            <a:ext cx="8229600" cy="954107"/>
          </a:xfrm>
          <a:prstGeom prst="rect">
            <a:avLst/>
          </a:prstGeom>
          <a:solidFill>
            <a:schemeClr val="accent5">
              <a:lumMod val="60000"/>
              <a:lumOff val="40000"/>
            </a:schemeClr>
          </a:solidFill>
        </p:spPr>
        <p:txBody>
          <a:bodyPr wrap="square" rtlCol="0">
            <a:spAutoFit/>
          </a:bodyPr>
          <a:lstStyle/>
          <a:p>
            <a:pPr algn="ctr"/>
            <a:r>
              <a:rPr lang="en-GB" sz="2800" b="1" dirty="0" smtClean="0">
                <a:latin typeface="CCW Cursive Writing 19" panose="03050602040000000000" pitchFamily="66" charset="0"/>
              </a:rPr>
              <a:t>How did the Tudor Age come to an end?</a:t>
            </a:r>
            <a:endParaRPr lang="en-GB" sz="2800" b="1" dirty="0">
              <a:latin typeface="CCW Cursive Writing 19" panose="03050602040000000000" pitchFamily="66" charset="0"/>
            </a:endParaRPr>
          </a:p>
        </p:txBody>
      </p:sp>
      <p:pic>
        <p:nvPicPr>
          <p:cNvPr id="5" name="Picture 4"/>
          <p:cNvPicPr>
            <a:picLocks noChangeAspect="1"/>
          </p:cNvPicPr>
          <p:nvPr/>
        </p:nvPicPr>
        <p:blipFill>
          <a:blip r:embed="rId2"/>
          <a:stretch>
            <a:fillRect/>
          </a:stretch>
        </p:blipFill>
        <p:spPr>
          <a:xfrm>
            <a:off x="4166371" y="2652168"/>
            <a:ext cx="4181475" cy="3800475"/>
          </a:xfrm>
          <a:prstGeom prst="rect">
            <a:avLst/>
          </a:prstGeom>
        </p:spPr>
      </p:pic>
    </p:spTree>
    <p:extLst>
      <p:ext uri="{BB962C8B-B14F-4D97-AF65-F5344CB8AC3E}">
        <p14:creationId xmlns:p14="http://schemas.microsoft.com/office/powerpoint/2010/main" val="266531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8697" y="927463"/>
            <a:ext cx="6962503" cy="4154984"/>
          </a:xfrm>
          <a:prstGeom prst="rect">
            <a:avLst/>
          </a:prstGeom>
          <a:solidFill>
            <a:schemeClr val="accent5">
              <a:lumMod val="60000"/>
              <a:lumOff val="40000"/>
            </a:schemeClr>
          </a:solidFill>
        </p:spPr>
        <p:txBody>
          <a:bodyPr wrap="square" rtlCol="0">
            <a:spAutoFit/>
          </a:bodyPr>
          <a:lstStyle/>
          <a:p>
            <a:r>
              <a:rPr lang="en-GB" sz="2400" b="1" dirty="0" smtClean="0">
                <a:latin typeface="CCW Cursive Writing 19" panose="03050602040000000000" pitchFamily="66" charset="0"/>
              </a:rPr>
              <a:t>The Tudor Age came to an end when Elizabeth 1 died childless in 1603.</a:t>
            </a:r>
          </a:p>
          <a:p>
            <a:endParaRPr lang="en-GB" sz="2400" b="1" dirty="0">
              <a:latin typeface="CCW Cursive Writing 19" panose="03050602040000000000" pitchFamily="66" charset="0"/>
            </a:endParaRPr>
          </a:p>
          <a:p>
            <a:r>
              <a:rPr lang="en-GB" sz="2400" b="1" dirty="0" smtClean="0">
                <a:latin typeface="CCW Cursive Writing 19" panose="03050602040000000000" pitchFamily="66" charset="0"/>
              </a:rPr>
              <a:t>The Tudor Age began in 1485 and lasted for 118 years. </a:t>
            </a:r>
          </a:p>
          <a:p>
            <a:endParaRPr lang="en-GB" sz="2400" b="1" dirty="0">
              <a:latin typeface="CCW Cursive Writing 19" panose="03050602040000000000" pitchFamily="66" charset="0"/>
            </a:endParaRPr>
          </a:p>
          <a:p>
            <a:endParaRPr lang="en-GB" sz="2400" b="1" dirty="0" smtClean="0">
              <a:latin typeface="CCW Cursive Writing 19" panose="03050602040000000000" pitchFamily="66" charset="0"/>
            </a:endParaRPr>
          </a:p>
          <a:p>
            <a:r>
              <a:rPr lang="en-GB" sz="2400" b="1" dirty="0" smtClean="0">
                <a:latin typeface="CCW Cursive Writing 19" panose="03050602040000000000" pitchFamily="66" charset="0"/>
              </a:rPr>
              <a:t>Can you remember the names of the Tudor monarchs.</a:t>
            </a:r>
            <a:endParaRPr lang="en-GB" sz="2400" b="1" dirty="0">
              <a:latin typeface="CCW Cursive Writing 19" panose="03050602040000000000" pitchFamily="66" charset="0"/>
            </a:endParaRPr>
          </a:p>
        </p:txBody>
      </p:sp>
      <p:sp>
        <p:nvSpPr>
          <p:cNvPr id="5" name="Explosion 2 4"/>
          <p:cNvSpPr/>
          <p:nvPr/>
        </p:nvSpPr>
        <p:spPr>
          <a:xfrm>
            <a:off x="8255727" y="3239588"/>
            <a:ext cx="3513908" cy="2821577"/>
          </a:xfrm>
          <a:prstGeom prst="irregularSeal2">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GB" b="1" dirty="0" smtClean="0">
                <a:latin typeface="CCW Cursive Writing 19" panose="03050602040000000000" pitchFamily="66" charset="0"/>
              </a:rPr>
              <a:t>Think, pair, share</a:t>
            </a:r>
            <a:endParaRPr lang="en-GB" b="1" dirty="0">
              <a:latin typeface="CCW Cursive Writing 19" panose="03050602040000000000" pitchFamily="66" charset="0"/>
            </a:endParaRPr>
          </a:p>
        </p:txBody>
      </p:sp>
    </p:spTree>
    <p:extLst>
      <p:ext uri="{BB962C8B-B14F-4D97-AF65-F5344CB8AC3E}">
        <p14:creationId xmlns:p14="http://schemas.microsoft.com/office/powerpoint/2010/main" val="368178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0365" y="1593668"/>
            <a:ext cx="4186024" cy="4088675"/>
          </a:xfrm>
          <a:prstGeom prst="rect">
            <a:avLst/>
          </a:prstGeom>
        </p:spPr>
      </p:pic>
      <p:sp>
        <p:nvSpPr>
          <p:cNvPr id="3" name="TextBox 2"/>
          <p:cNvSpPr txBox="1"/>
          <p:nvPr/>
        </p:nvSpPr>
        <p:spPr>
          <a:xfrm>
            <a:off x="2769326" y="404949"/>
            <a:ext cx="6048103" cy="923330"/>
          </a:xfrm>
          <a:prstGeom prst="rect">
            <a:avLst/>
          </a:prstGeom>
          <a:solidFill>
            <a:srgbClr val="FFFF00"/>
          </a:solidFill>
        </p:spPr>
        <p:txBody>
          <a:bodyPr wrap="square" rtlCol="0">
            <a:spAutoFit/>
          </a:bodyPr>
          <a:lstStyle/>
          <a:p>
            <a:pPr algn="ctr"/>
            <a:r>
              <a:rPr lang="en-GB" b="1" dirty="0" smtClean="0">
                <a:latin typeface="CCW Cursive Writing 19" panose="03050602040000000000" pitchFamily="66" charset="0"/>
              </a:rPr>
              <a:t>Here’s a list of the Tudor monarchs and the length of their reigns.</a:t>
            </a:r>
            <a:endParaRPr lang="en-GB" b="1" dirty="0">
              <a:latin typeface="CCW Cursive Writing 19" panose="03050602040000000000" pitchFamily="66" charset="0"/>
            </a:endParaRPr>
          </a:p>
        </p:txBody>
      </p:sp>
      <p:sp>
        <p:nvSpPr>
          <p:cNvPr id="4" name="Explosion 2 3"/>
          <p:cNvSpPr/>
          <p:nvPr/>
        </p:nvSpPr>
        <p:spPr>
          <a:xfrm>
            <a:off x="8033658" y="2364377"/>
            <a:ext cx="3944982" cy="3958046"/>
          </a:xfrm>
          <a:prstGeom prst="irregularSeal2">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smtClean="0">
                <a:latin typeface="CCW Cursive Writing 19" panose="03050602040000000000" pitchFamily="66" charset="0"/>
              </a:rPr>
              <a:t>Can you work out how long Elizabeth 1 reigned for?</a:t>
            </a:r>
            <a:endParaRPr lang="en-GB" sz="1400" b="1" dirty="0">
              <a:latin typeface="CCW Cursive Writing 19" panose="03050602040000000000" pitchFamily="66" charset="0"/>
            </a:endParaRPr>
          </a:p>
        </p:txBody>
      </p:sp>
    </p:spTree>
    <p:extLst>
      <p:ext uri="{BB962C8B-B14F-4D97-AF65-F5344CB8AC3E}">
        <p14:creationId xmlns:p14="http://schemas.microsoft.com/office/powerpoint/2010/main" val="91967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6811" y="927462"/>
            <a:ext cx="7837715" cy="5262979"/>
          </a:xfrm>
          <a:prstGeom prst="rect">
            <a:avLst/>
          </a:prstGeom>
          <a:solidFill>
            <a:schemeClr val="accent5">
              <a:lumMod val="60000"/>
              <a:lumOff val="40000"/>
            </a:schemeClr>
          </a:solidFill>
        </p:spPr>
        <p:txBody>
          <a:bodyPr wrap="square" rtlCol="0">
            <a:spAutoFit/>
          </a:bodyPr>
          <a:lstStyle/>
          <a:p>
            <a:r>
              <a:rPr lang="en-GB" sz="2400" b="1" dirty="0" smtClean="0">
                <a:latin typeface="CCW Cursive Writing 19" panose="03050602040000000000" pitchFamily="66" charset="0"/>
              </a:rPr>
              <a:t>Elizabeth 1 reigned for 45 years. </a:t>
            </a:r>
          </a:p>
          <a:p>
            <a:endParaRPr lang="en-GB" sz="2400" b="1" dirty="0">
              <a:latin typeface="CCW Cursive Writing 19" panose="03050602040000000000" pitchFamily="66" charset="0"/>
            </a:endParaRPr>
          </a:p>
          <a:p>
            <a:r>
              <a:rPr lang="en-GB" sz="2400" b="1" dirty="0" smtClean="0">
                <a:latin typeface="CCW Cursive Writing 19" panose="03050602040000000000" pitchFamily="66" charset="0"/>
              </a:rPr>
              <a:t>That’s a long time! </a:t>
            </a:r>
          </a:p>
          <a:p>
            <a:endParaRPr lang="en-GB" sz="2400" b="1" dirty="0">
              <a:latin typeface="CCW Cursive Writing 19" panose="03050602040000000000" pitchFamily="66" charset="0"/>
            </a:endParaRPr>
          </a:p>
          <a:p>
            <a:r>
              <a:rPr lang="en-GB" sz="2400" b="1" dirty="0" smtClean="0">
                <a:latin typeface="CCW Cursive Writing 19" panose="03050602040000000000" pitchFamily="66" charset="0"/>
              </a:rPr>
              <a:t>Elizabeth’s reign is considered one of the most glorious in English history.</a:t>
            </a:r>
            <a:r>
              <a:rPr lang="en-GB" sz="2400" b="1" i="0" dirty="0" smtClean="0">
                <a:effectLst/>
                <a:latin typeface="CCW Cursive Writing 19" panose="03050602040000000000" pitchFamily="66" charset="0"/>
              </a:rPr>
              <a:t> </a:t>
            </a:r>
          </a:p>
          <a:p>
            <a:endParaRPr lang="en-GB" sz="2400" b="1" i="0" dirty="0" smtClean="0">
              <a:effectLst/>
              <a:latin typeface="CCW Cursive Writing 19" panose="03050602040000000000" pitchFamily="66" charset="0"/>
            </a:endParaRPr>
          </a:p>
          <a:p>
            <a:r>
              <a:rPr lang="en-GB" sz="2400" b="1" i="0" dirty="0" smtClean="0">
                <a:effectLst/>
                <a:latin typeface="CCW Cursive Writing 19" panose="03050602040000000000" pitchFamily="66" charset="0"/>
              </a:rPr>
              <a:t>Under her rule, England advanced in such areas as foreign trade, exploration, literature, and the arts.</a:t>
            </a:r>
          </a:p>
          <a:p>
            <a:r>
              <a:rPr lang="en-GB" sz="2400" b="1" dirty="0" smtClean="0">
                <a:latin typeface="CCW Cursive Writing 19" panose="03050602040000000000" pitchFamily="66" charset="0"/>
              </a:rPr>
              <a:t> </a:t>
            </a:r>
            <a:endParaRPr lang="en-GB" sz="2400" b="1" dirty="0">
              <a:latin typeface="CCW Cursive Writing 19" panose="03050602040000000000" pitchFamily="66" charset="0"/>
            </a:endParaRPr>
          </a:p>
        </p:txBody>
      </p:sp>
      <p:pic>
        <p:nvPicPr>
          <p:cNvPr id="4" name="Picture 3"/>
          <p:cNvPicPr>
            <a:picLocks noChangeAspect="1"/>
          </p:cNvPicPr>
          <p:nvPr/>
        </p:nvPicPr>
        <p:blipFill>
          <a:blip r:embed="rId2"/>
          <a:stretch>
            <a:fillRect/>
          </a:stretch>
        </p:blipFill>
        <p:spPr>
          <a:xfrm>
            <a:off x="9025464" y="352698"/>
            <a:ext cx="2500057" cy="2277971"/>
          </a:xfrm>
          <a:prstGeom prst="rect">
            <a:avLst/>
          </a:prstGeom>
        </p:spPr>
      </p:pic>
    </p:spTree>
    <p:extLst>
      <p:ext uri="{BB962C8B-B14F-4D97-AF65-F5344CB8AC3E}">
        <p14:creationId xmlns:p14="http://schemas.microsoft.com/office/powerpoint/2010/main" val="426801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2832" y="222068"/>
            <a:ext cx="6740435" cy="2215991"/>
          </a:xfrm>
          <a:prstGeom prst="rect">
            <a:avLst/>
          </a:prstGeom>
          <a:solidFill>
            <a:schemeClr val="accent5">
              <a:lumMod val="60000"/>
              <a:lumOff val="40000"/>
            </a:schemeClr>
          </a:solidFill>
        </p:spPr>
        <p:txBody>
          <a:bodyPr wrap="square" rtlCol="0">
            <a:spAutoFit/>
          </a:bodyPr>
          <a:lstStyle/>
          <a:p>
            <a:r>
              <a:rPr lang="en-GB" sz="2400" b="1" dirty="0" smtClean="0">
                <a:latin typeface="CCW Cursive Writing 19" panose="03050602040000000000" pitchFamily="66" charset="0"/>
              </a:rPr>
              <a:t>But who ruled England after Elizabeth’s death in 1603?</a:t>
            </a:r>
          </a:p>
          <a:p>
            <a:endParaRPr lang="en-GB" sz="2400" b="1" dirty="0">
              <a:latin typeface="CCW Cursive Writing 19" panose="03050602040000000000" pitchFamily="66" charset="0"/>
            </a:endParaRPr>
          </a:p>
          <a:p>
            <a:r>
              <a:rPr lang="en-GB" sz="2400" b="1" dirty="0" smtClean="0">
                <a:latin typeface="CCW Cursive Writing 19" panose="03050602040000000000" pitchFamily="66" charset="0"/>
              </a:rPr>
              <a:t>Let’s find out.</a:t>
            </a:r>
          </a:p>
          <a:p>
            <a:endParaRPr lang="en-GB" b="1" dirty="0">
              <a:latin typeface="CCW Cursive Writing 19" panose="03050602040000000000" pitchFamily="66" charset="0"/>
            </a:endParaRPr>
          </a:p>
        </p:txBody>
      </p:sp>
      <p:sp>
        <p:nvSpPr>
          <p:cNvPr id="4" name="Rectangle 3"/>
          <p:cNvSpPr/>
          <p:nvPr/>
        </p:nvSpPr>
        <p:spPr>
          <a:xfrm>
            <a:off x="3082831" y="2585323"/>
            <a:ext cx="6740435" cy="4154984"/>
          </a:xfrm>
          <a:prstGeom prst="rect">
            <a:avLst/>
          </a:prstGeom>
          <a:solidFill>
            <a:schemeClr val="accent5">
              <a:lumMod val="60000"/>
              <a:lumOff val="40000"/>
            </a:schemeClr>
          </a:solidFill>
        </p:spPr>
        <p:txBody>
          <a:bodyPr wrap="square">
            <a:spAutoFit/>
          </a:bodyPr>
          <a:lstStyle/>
          <a:p>
            <a:r>
              <a:rPr lang="en-GB" sz="2400" b="1" dirty="0" smtClean="0">
                <a:latin typeface="CCW Cursive Writing 19" panose="03050602040000000000" pitchFamily="66" charset="0"/>
              </a:rPr>
              <a:t>Do you remember Mary Queen of Scots? </a:t>
            </a:r>
          </a:p>
          <a:p>
            <a:endParaRPr lang="en-GB" sz="2400" b="1" dirty="0">
              <a:latin typeface="CCW Cursive Writing 19" panose="03050602040000000000" pitchFamily="66" charset="0"/>
            </a:endParaRPr>
          </a:p>
          <a:p>
            <a:r>
              <a:rPr lang="en-GB" sz="2400" b="1" dirty="0" smtClean="0">
                <a:latin typeface="CCW Cursive Writing 19" panose="03050602040000000000" pitchFamily="66" charset="0"/>
              </a:rPr>
              <a:t>She had a little boy called James. He</a:t>
            </a:r>
            <a:r>
              <a:rPr lang="en-GB" sz="2400" b="1" i="0" dirty="0" smtClean="0">
                <a:effectLst/>
                <a:latin typeface="CCW Cursive Writing 19" panose="03050602040000000000" pitchFamily="66" charset="0"/>
              </a:rPr>
              <a:t> was already King James VI of Scotland when his cousin, Elizabeth I, died and he became King James I of England as well.</a:t>
            </a:r>
            <a:endParaRPr lang="en-GB" sz="2400" b="1" dirty="0" smtClean="0">
              <a:latin typeface="CCW Cursive Writing 19" panose="03050602040000000000" pitchFamily="66" charset="0"/>
            </a:endParaRPr>
          </a:p>
          <a:p>
            <a:endParaRPr lang="en-GB" sz="2400" b="1" dirty="0" smtClean="0">
              <a:latin typeface="CCW Cursive Writing 19" panose="03050602040000000000" pitchFamily="66" charset="0"/>
            </a:endParaRPr>
          </a:p>
        </p:txBody>
      </p:sp>
      <p:pic>
        <p:nvPicPr>
          <p:cNvPr id="6" name="Picture 5"/>
          <p:cNvPicPr>
            <a:picLocks noChangeAspect="1"/>
          </p:cNvPicPr>
          <p:nvPr/>
        </p:nvPicPr>
        <p:blipFill>
          <a:blip r:embed="rId2"/>
          <a:stretch>
            <a:fillRect/>
          </a:stretch>
        </p:blipFill>
        <p:spPr>
          <a:xfrm>
            <a:off x="9956214" y="541597"/>
            <a:ext cx="2160175" cy="3718119"/>
          </a:xfrm>
          <a:prstGeom prst="rect">
            <a:avLst/>
          </a:prstGeom>
        </p:spPr>
      </p:pic>
      <p:sp>
        <p:nvSpPr>
          <p:cNvPr id="7" name="TextBox 6"/>
          <p:cNvSpPr txBox="1"/>
          <p:nvPr/>
        </p:nvSpPr>
        <p:spPr>
          <a:xfrm>
            <a:off x="9974080" y="4478149"/>
            <a:ext cx="2142309" cy="1200329"/>
          </a:xfrm>
          <a:prstGeom prst="rect">
            <a:avLst/>
          </a:prstGeom>
          <a:solidFill>
            <a:srgbClr val="FFFF00"/>
          </a:solidFill>
        </p:spPr>
        <p:txBody>
          <a:bodyPr wrap="square" rtlCol="0">
            <a:spAutoFit/>
          </a:bodyPr>
          <a:lstStyle/>
          <a:p>
            <a:pPr algn="ctr"/>
            <a:r>
              <a:rPr lang="en-GB" b="1" dirty="0" smtClean="0">
                <a:latin typeface="CCW Cursive Writing 19" panose="03050602040000000000" pitchFamily="66" charset="0"/>
              </a:rPr>
              <a:t>A painting of James when he was a boy.</a:t>
            </a:r>
            <a:endParaRPr lang="en-GB" b="1" dirty="0">
              <a:latin typeface="CCW Cursive Writing 19" panose="03050602040000000000" pitchFamily="66" charset="0"/>
            </a:endParaRPr>
          </a:p>
        </p:txBody>
      </p:sp>
      <p:pic>
        <p:nvPicPr>
          <p:cNvPr id="8" name="Picture 7"/>
          <p:cNvPicPr>
            <a:picLocks noChangeAspect="1"/>
          </p:cNvPicPr>
          <p:nvPr/>
        </p:nvPicPr>
        <p:blipFill>
          <a:blip r:embed="rId3"/>
          <a:stretch>
            <a:fillRect/>
          </a:stretch>
        </p:blipFill>
        <p:spPr>
          <a:xfrm>
            <a:off x="286999" y="403383"/>
            <a:ext cx="2720424" cy="3994546"/>
          </a:xfrm>
          <a:prstGeom prst="rect">
            <a:avLst/>
          </a:prstGeom>
        </p:spPr>
      </p:pic>
      <p:sp>
        <p:nvSpPr>
          <p:cNvPr id="9" name="TextBox 8"/>
          <p:cNvSpPr txBox="1"/>
          <p:nvPr/>
        </p:nvSpPr>
        <p:spPr>
          <a:xfrm>
            <a:off x="576056" y="4662815"/>
            <a:ext cx="2142309" cy="2031325"/>
          </a:xfrm>
          <a:prstGeom prst="rect">
            <a:avLst/>
          </a:prstGeom>
          <a:solidFill>
            <a:srgbClr val="FFFF00"/>
          </a:solidFill>
        </p:spPr>
        <p:txBody>
          <a:bodyPr wrap="square" rtlCol="0">
            <a:spAutoFit/>
          </a:bodyPr>
          <a:lstStyle/>
          <a:p>
            <a:pPr algn="ctr"/>
            <a:r>
              <a:rPr lang="en-GB" b="1" dirty="0" smtClean="0">
                <a:latin typeface="CCW Cursive Writing 19" panose="03050602040000000000" pitchFamily="66" charset="0"/>
              </a:rPr>
              <a:t>James as a baby with his mother, Mary Queen of Scots.</a:t>
            </a:r>
            <a:endParaRPr lang="en-GB" b="1" dirty="0">
              <a:latin typeface="CCW Cursive Writing 19" panose="03050602040000000000" pitchFamily="66" charset="0"/>
            </a:endParaRPr>
          </a:p>
        </p:txBody>
      </p:sp>
    </p:spTree>
    <p:extLst>
      <p:ext uri="{BB962C8B-B14F-4D97-AF65-F5344CB8AC3E}">
        <p14:creationId xmlns:p14="http://schemas.microsoft.com/office/powerpoint/2010/main" val="295024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269" y="195943"/>
            <a:ext cx="6270171" cy="3416320"/>
          </a:xfrm>
          <a:prstGeom prst="rect">
            <a:avLst/>
          </a:prstGeom>
          <a:solidFill>
            <a:schemeClr val="accent5">
              <a:lumMod val="60000"/>
              <a:lumOff val="40000"/>
            </a:schemeClr>
          </a:solidFill>
        </p:spPr>
        <p:txBody>
          <a:bodyPr wrap="square">
            <a:spAutoFit/>
          </a:bodyPr>
          <a:lstStyle/>
          <a:p>
            <a:r>
              <a:rPr lang="en-GB" sz="2400" b="1" i="0" dirty="0" smtClean="0">
                <a:effectLst/>
                <a:latin typeface="CCW Cursive Writing 19" panose="03050602040000000000" pitchFamily="66" charset="0"/>
              </a:rPr>
              <a:t>James had become King of Scotland at only 13 months old when his father had been murdered and his mother, Mary Queen of Scots, was forced to abdicate and flee to exile in England.</a:t>
            </a:r>
            <a:endParaRPr lang="en-GB" sz="2400" b="1" dirty="0">
              <a:latin typeface="CCW Cursive Writing 19" panose="03050602040000000000" pitchFamily="66" charset="0"/>
            </a:endParaRPr>
          </a:p>
        </p:txBody>
      </p:sp>
      <p:sp>
        <p:nvSpPr>
          <p:cNvPr id="4" name="TextBox 3"/>
          <p:cNvSpPr txBox="1"/>
          <p:nvPr/>
        </p:nvSpPr>
        <p:spPr>
          <a:xfrm>
            <a:off x="8752113" y="1107909"/>
            <a:ext cx="2965268" cy="923330"/>
          </a:xfrm>
          <a:prstGeom prst="rect">
            <a:avLst/>
          </a:prstGeom>
          <a:solidFill>
            <a:srgbClr val="FFFF00"/>
          </a:solidFill>
        </p:spPr>
        <p:txBody>
          <a:bodyPr wrap="square" rtlCol="0">
            <a:spAutoFit/>
          </a:bodyPr>
          <a:lstStyle/>
          <a:p>
            <a:pPr algn="ctr"/>
            <a:r>
              <a:rPr lang="en-GB" b="1" dirty="0" smtClean="0">
                <a:latin typeface="CCW Cursive Writing 19" panose="03050602040000000000" pitchFamily="66" charset="0"/>
              </a:rPr>
              <a:t>Image of Mary fleeing from Scotland.</a:t>
            </a:r>
            <a:endParaRPr lang="en-GB" b="1" dirty="0">
              <a:latin typeface="CCW Cursive Writing 19" panose="03050602040000000000" pitchFamily="66" charset="0"/>
            </a:endParaRPr>
          </a:p>
        </p:txBody>
      </p:sp>
      <p:pic>
        <p:nvPicPr>
          <p:cNvPr id="5" name="Picture 4"/>
          <p:cNvPicPr>
            <a:picLocks noChangeAspect="1"/>
          </p:cNvPicPr>
          <p:nvPr/>
        </p:nvPicPr>
        <p:blipFill>
          <a:blip r:embed="rId2"/>
          <a:stretch>
            <a:fillRect/>
          </a:stretch>
        </p:blipFill>
        <p:spPr>
          <a:xfrm>
            <a:off x="8752113" y="2463545"/>
            <a:ext cx="2939143" cy="4121368"/>
          </a:xfrm>
          <a:prstGeom prst="rect">
            <a:avLst/>
          </a:prstGeom>
        </p:spPr>
      </p:pic>
      <p:pic>
        <p:nvPicPr>
          <p:cNvPr id="6" name="Picture 5"/>
          <p:cNvPicPr>
            <a:picLocks noChangeAspect="1"/>
          </p:cNvPicPr>
          <p:nvPr/>
        </p:nvPicPr>
        <p:blipFill>
          <a:blip r:embed="rId3"/>
          <a:stretch>
            <a:fillRect/>
          </a:stretch>
        </p:blipFill>
        <p:spPr>
          <a:xfrm>
            <a:off x="431075" y="3174274"/>
            <a:ext cx="2268039" cy="3024052"/>
          </a:xfrm>
          <a:prstGeom prst="rect">
            <a:avLst/>
          </a:prstGeom>
        </p:spPr>
      </p:pic>
      <p:sp>
        <p:nvSpPr>
          <p:cNvPr id="7" name="TextBox 6"/>
          <p:cNvSpPr txBox="1"/>
          <p:nvPr/>
        </p:nvSpPr>
        <p:spPr>
          <a:xfrm>
            <a:off x="2893423" y="4882434"/>
            <a:ext cx="2965268" cy="1477328"/>
          </a:xfrm>
          <a:prstGeom prst="rect">
            <a:avLst/>
          </a:prstGeom>
          <a:solidFill>
            <a:srgbClr val="FFFF00"/>
          </a:solidFill>
        </p:spPr>
        <p:txBody>
          <a:bodyPr wrap="square" rtlCol="0">
            <a:spAutoFit/>
          </a:bodyPr>
          <a:lstStyle/>
          <a:p>
            <a:pPr algn="ctr"/>
            <a:r>
              <a:rPr lang="en-GB" b="1" dirty="0" smtClean="0">
                <a:latin typeface="CCW Cursive Writing 19" panose="03050602040000000000" pitchFamily="66" charset="0"/>
              </a:rPr>
              <a:t>Image of Henry, Lord Darnley, who was the father of James.</a:t>
            </a:r>
            <a:endParaRPr lang="en-GB" b="1" dirty="0">
              <a:latin typeface="CCW Cursive Writing 19" panose="03050602040000000000" pitchFamily="66" charset="0"/>
            </a:endParaRPr>
          </a:p>
        </p:txBody>
      </p:sp>
    </p:spTree>
    <p:extLst>
      <p:ext uri="{BB962C8B-B14F-4D97-AF65-F5344CB8AC3E}">
        <p14:creationId xmlns:p14="http://schemas.microsoft.com/office/powerpoint/2010/main" val="1390756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311" y="182268"/>
            <a:ext cx="6096000" cy="4524315"/>
          </a:xfrm>
          <a:prstGeom prst="rect">
            <a:avLst/>
          </a:prstGeom>
          <a:solidFill>
            <a:schemeClr val="accent5">
              <a:lumMod val="60000"/>
              <a:lumOff val="40000"/>
            </a:schemeClr>
          </a:solidFill>
        </p:spPr>
        <p:txBody>
          <a:bodyPr>
            <a:spAutoFit/>
          </a:bodyPr>
          <a:lstStyle/>
          <a:p>
            <a:r>
              <a:rPr lang="en-GB" sz="2400" b="1" i="0" dirty="0" smtClean="0">
                <a:effectLst/>
                <a:latin typeface="CCW Cursive Writing 19" panose="03050602040000000000" pitchFamily="66" charset="0"/>
              </a:rPr>
              <a:t>James was a very educated man - a poet</a:t>
            </a:r>
            <a:r>
              <a:rPr lang="en-GB" sz="2400" b="1" dirty="0">
                <a:latin typeface="CCW Cursive Writing 19" panose="03050602040000000000" pitchFamily="66" charset="0"/>
              </a:rPr>
              <a:t> </a:t>
            </a:r>
            <a:r>
              <a:rPr lang="en-GB" sz="2400" b="1" dirty="0" smtClean="0">
                <a:latin typeface="CCW Cursive Writing 19" panose="03050602040000000000" pitchFamily="66" charset="0"/>
              </a:rPr>
              <a:t>and</a:t>
            </a:r>
            <a:r>
              <a:rPr lang="en-GB" sz="2400" b="1" i="0" dirty="0" smtClean="0">
                <a:effectLst/>
                <a:latin typeface="CCW Cursive Writing 19" panose="03050602040000000000" pitchFamily="66" charset="0"/>
              </a:rPr>
              <a:t> scientist - but he was not a good king. He relied on his favourites, who were rewarded lavishly, and argued with his Parliament.</a:t>
            </a:r>
          </a:p>
          <a:p>
            <a:endParaRPr lang="en-GB" sz="2400" b="1" dirty="0">
              <a:latin typeface="CCW Cursive Writing 19" panose="03050602040000000000" pitchFamily="66" charset="0"/>
            </a:endParaRPr>
          </a:p>
          <a:p>
            <a:r>
              <a:rPr lang="en-GB" sz="2400" b="1" i="0" dirty="0" smtClean="0">
                <a:effectLst/>
                <a:latin typeface="CCW Cursive Writing 19" panose="03050602040000000000" pitchFamily="66" charset="0"/>
              </a:rPr>
              <a:t>He was described at the time as the "wisest fool in Christendom".</a:t>
            </a:r>
            <a:endParaRPr lang="en-GB" sz="2400" b="1" dirty="0">
              <a:latin typeface="CCW Cursive Writing 19" panose="03050602040000000000" pitchFamily="66" charset="0"/>
            </a:endParaRPr>
          </a:p>
        </p:txBody>
      </p:sp>
      <p:pic>
        <p:nvPicPr>
          <p:cNvPr id="3" name="Picture 2"/>
          <p:cNvPicPr>
            <a:picLocks noChangeAspect="1"/>
          </p:cNvPicPr>
          <p:nvPr/>
        </p:nvPicPr>
        <p:blipFill>
          <a:blip r:embed="rId2"/>
          <a:stretch>
            <a:fillRect/>
          </a:stretch>
        </p:blipFill>
        <p:spPr>
          <a:xfrm>
            <a:off x="9188223" y="1099729"/>
            <a:ext cx="2849552" cy="4342176"/>
          </a:xfrm>
          <a:prstGeom prst="rect">
            <a:avLst/>
          </a:prstGeom>
        </p:spPr>
      </p:pic>
      <p:pic>
        <p:nvPicPr>
          <p:cNvPr id="4" name="Picture 3"/>
          <p:cNvPicPr>
            <a:picLocks noChangeAspect="1"/>
          </p:cNvPicPr>
          <p:nvPr/>
        </p:nvPicPr>
        <p:blipFill>
          <a:blip r:embed="rId3"/>
          <a:stretch>
            <a:fillRect/>
          </a:stretch>
        </p:blipFill>
        <p:spPr>
          <a:xfrm>
            <a:off x="186824" y="1091973"/>
            <a:ext cx="2695575" cy="4619625"/>
          </a:xfrm>
          <a:prstGeom prst="rect">
            <a:avLst/>
          </a:prstGeom>
        </p:spPr>
      </p:pic>
      <p:sp>
        <p:nvSpPr>
          <p:cNvPr id="5" name="Explosion 2 4"/>
          <p:cNvSpPr/>
          <p:nvPr/>
        </p:nvSpPr>
        <p:spPr>
          <a:xfrm>
            <a:off x="770710" y="4820194"/>
            <a:ext cx="5120640" cy="2037805"/>
          </a:xfrm>
          <a:prstGeom prst="irregularSeal2">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smtClean="0">
                <a:latin typeface="CCW Cursive Writing 19" panose="03050602040000000000" pitchFamily="66" charset="0"/>
              </a:rPr>
              <a:t>What do you think this phrase means?</a:t>
            </a:r>
            <a:endParaRPr lang="en-GB" sz="1400" b="1" dirty="0">
              <a:latin typeface="CCW Cursive Writing 19" panose="03050602040000000000" pitchFamily="66" charset="0"/>
            </a:endParaRPr>
          </a:p>
        </p:txBody>
      </p:sp>
    </p:spTree>
    <p:extLst>
      <p:ext uri="{BB962C8B-B14F-4D97-AF65-F5344CB8AC3E}">
        <p14:creationId xmlns:p14="http://schemas.microsoft.com/office/powerpoint/2010/main" val="1752419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2520" y="5134228"/>
            <a:ext cx="4184351" cy="369332"/>
          </a:xfrm>
          <a:prstGeom prst="rect">
            <a:avLst/>
          </a:prstGeom>
        </p:spPr>
        <p:txBody>
          <a:bodyPr wrap="none">
            <a:spAutoFit/>
          </a:bodyPr>
          <a:lstStyle/>
          <a:p>
            <a:r>
              <a:rPr lang="en-GB" dirty="0" smtClean="0">
                <a:hlinkClick r:id="rId2"/>
              </a:rPr>
              <a:t>https://kids.kiddle.co/James_I_of_England</a:t>
            </a:r>
            <a:endParaRPr lang="en-GB" dirty="0"/>
          </a:p>
        </p:txBody>
      </p:sp>
      <p:sp>
        <p:nvSpPr>
          <p:cNvPr id="4" name="Rectangle 3"/>
          <p:cNvSpPr/>
          <p:nvPr/>
        </p:nvSpPr>
        <p:spPr>
          <a:xfrm>
            <a:off x="3899320" y="5503560"/>
            <a:ext cx="4167551" cy="369332"/>
          </a:xfrm>
          <a:prstGeom prst="rect">
            <a:avLst/>
          </a:prstGeom>
        </p:spPr>
        <p:txBody>
          <a:bodyPr wrap="none">
            <a:spAutoFit/>
          </a:bodyPr>
          <a:lstStyle/>
          <a:p>
            <a:r>
              <a:rPr lang="en-GB" dirty="0" smtClean="0">
                <a:hlinkClick r:id="rId3"/>
              </a:rPr>
              <a:t>https://schoolhistory.co.uk/notes/james-i/</a:t>
            </a:r>
            <a:endParaRPr lang="en-GB" dirty="0"/>
          </a:p>
        </p:txBody>
      </p:sp>
      <p:sp>
        <p:nvSpPr>
          <p:cNvPr id="5" name="Rectangle 4"/>
          <p:cNvSpPr/>
          <p:nvPr/>
        </p:nvSpPr>
        <p:spPr>
          <a:xfrm>
            <a:off x="3005260" y="5987535"/>
            <a:ext cx="5938870" cy="369332"/>
          </a:xfrm>
          <a:prstGeom prst="rect">
            <a:avLst/>
          </a:prstGeom>
        </p:spPr>
        <p:txBody>
          <a:bodyPr wrap="none">
            <a:spAutoFit/>
          </a:bodyPr>
          <a:lstStyle/>
          <a:p>
            <a:r>
              <a:rPr lang="en-GB" dirty="0" smtClean="0">
                <a:hlinkClick r:id="rId4"/>
              </a:rPr>
              <a:t>http://encyclopedia.kids.net.au/page/ja/James_I_of_England</a:t>
            </a:r>
            <a:endParaRPr lang="en-GB" dirty="0"/>
          </a:p>
        </p:txBody>
      </p:sp>
      <p:sp>
        <p:nvSpPr>
          <p:cNvPr id="6" name="TextBox 5"/>
          <p:cNvSpPr txBox="1"/>
          <p:nvPr/>
        </p:nvSpPr>
        <p:spPr>
          <a:xfrm>
            <a:off x="548947" y="341267"/>
            <a:ext cx="10868296" cy="4062651"/>
          </a:xfrm>
          <a:prstGeom prst="rect">
            <a:avLst/>
          </a:prstGeom>
          <a:solidFill>
            <a:schemeClr val="accent5">
              <a:lumMod val="60000"/>
              <a:lumOff val="40000"/>
            </a:schemeClr>
          </a:solidFill>
        </p:spPr>
        <p:txBody>
          <a:bodyPr wrap="square" rtlCol="0">
            <a:spAutoFit/>
          </a:bodyPr>
          <a:lstStyle/>
          <a:p>
            <a:r>
              <a:rPr lang="en-GB" sz="1600" b="1" dirty="0" smtClean="0">
                <a:latin typeface="CCW Cursive Writing 19" panose="03050602040000000000" pitchFamily="66" charset="0"/>
              </a:rPr>
              <a:t>Use the websites below to find out some facts about James 1.</a:t>
            </a:r>
          </a:p>
          <a:p>
            <a:endParaRPr lang="en-GB" sz="1600" b="1" dirty="0">
              <a:latin typeface="CCW Cursive Writing 19" panose="03050602040000000000" pitchFamily="66" charset="0"/>
            </a:endParaRPr>
          </a:p>
          <a:p>
            <a:r>
              <a:rPr lang="en-GB" sz="1600" b="1" dirty="0" smtClean="0">
                <a:latin typeface="CCW Cursive Writing 19" panose="03050602040000000000" pitchFamily="66" charset="0"/>
              </a:rPr>
              <a:t>Use these to create a fact file about James 1. </a:t>
            </a:r>
          </a:p>
          <a:p>
            <a:endParaRPr lang="en-GB" sz="1600" b="1" dirty="0">
              <a:latin typeface="CCW Cursive Writing 19" panose="03050602040000000000" pitchFamily="66" charset="0"/>
            </a:endParaRPr>
          </a:p>
          <a:p>
            <a:r>
              <a:rPr lang="en-GB" sz="1600" b="1" dirty="0" smtClean="0">
                <a:latin typeface="CCW Cursive Writing 19" panose="03050602040000000000" pitchFamily="66" charset="0"/>
              </a:rPr>
              <a:t>Include some of the following:</a:t>
            </a:r>
          </a:p>
          <a:p>
            <a:endParaRPr lang="en-GB" sz="1600" b="1" dirty="0">
              <a:latin typeface="CCW Cursive Writing 19" panose="03050602040000000000" pitchFamily="66" charset="0"/>
            </a:endParaRPr>
          </a:p>
          <a:p>
            <a:r>
              <a:rPr lang="en-GB" sz="1600" b="1" dirty="0" smtClean="0">
                <a:latin typeface="CCW Cursive Writing 19" panose="03050602040000000000" pitchFamily="66" charset="0"/>
              </a:rPr>
              <a:t>His childhood</a:t>
            </a:r>
          </a:p>
          <a:p>
            <a:endParaRPr lang="en-GB" sz="1600" b="1" dirty="0">
              <a:latin typeface="CCW Cursive Writing 19" panose="03050602040000000000" pitchFamily="66" charset="0"/>
            </a:endParaRPr>
          </a:p>
          <a:p>
            <a:r>
              <a:rPr lang="en-GB" sz="1600" b="1" dirty="0" smtClean="0">
                <a:latin typeface="CCW Cursive Writing 19" panose="03050602040000000000" pitchFamily="66" charset="0"/>
              </a:rPr>
              <a:t>Being King of Scotland</a:t>
            </a:r>
          </a:p>
          <a:p>
            <a:endParaRPr lang="en-GB" sz="1600" b="1" dirty="0" smtClean="0">
              <a:latin typeface="CCW Cursive Writing 19" panose="03050602040000000000" pitchFamily="66" charset="0"/>
            </a:endParaRPr>
          </a:p>
          <a:p>
            <a:r>
              <a:rPr lang="en-GB" sz="1600" b="1" dirty="0" smtClean="0">
                <a:latin typeface="CCW Cursive Writing 19" panose="03050602040000000000" pitchFamily="66" charset="0"/>
              </a:rPr>
              <a:t>Marriage and children</a:t>
            </a:r>
          </a:p>
          <a:p>
            <a:r>
              <a:rPr lang="en-GB" sz="1600" b="1" dirty="0" smtClean="0">
                <a:latin typeface="CCW Cursive Writing 19" panose="03050602040000000000" pitchFamily="66" charset="0"/>
              </a:rPr>
              <a:t> </a:t>
            </a:r>
          </a:p>
          <a:p>
            <a:r>
              <a:rPr lang="en-GB" sz="1600" b="1" dirty="0" smtClean="0">
                <a:latin typeface="CCW Cursive Writing 19" panose="03050602040000000000" pitchFamily="66" charset="0"/>
              </a:rPr>
              <a:t>King of England</a:t>
            </a:r>
          </a:p>
          <a:p>
            <a:endParaRPr lang="en-GB" sz="1600" b="1" dirty="0">
              <a:latin typeface="CCW Cursive Writing 19" panose="03050602040000000000" pitchFamily="66" charset="0"/>
            </a:endParaRPr>
          </a:p>
          <a:p>
            <a:r>
              <a:rPr lang="en-GB" sz="1600" b="1" dirty="0" smtClean="0">
                <a:latin typeface="CCW Cursive Writing 19" panose="03050602040000000000" pitchFamily="66" charset="0"/>
              </a:rPr>
              <a:t>Death</a:t>
            </a:r>
          </a:p>
          <a:p>
            <a:endParaRPr lang="en-GB" b="1" dirty="0">
              <a:latin typeface="CCW Cursive Writing 19" panose="03050602040000000000" pitchFamily="66" charset="0"/>
            </a:endParaRPr>
          </a:p>
        </p:txBody>
      </p:sp>
      <p:sp>
        <p:nvSpPr>
          <p:cNvPr id="7" name="Rectangle 6"/>
          <p:cNvSpPr/>
          <p:nvPr/>
        </p:nvSpPr>
        <p:spPr>
          <a:xfrm>
            <a:off x="3370512" y="4773250"/>
            <a:ext cx="5446619" cy="369332"/>
          </a:xfrm>
          <a:prstGeom prst="rect">
            <a:avLst/>
          </a:prstGeom>
        </p:spPr>
        <p:txBody>
          <a:bodyPr wrap="none">
            <a:spAutoFit/>
          </a:bodyPr>
          <a:lstStyle/>
          <a:p>
            <a:r>
              <a:rPr lang="en-GB" dirty="0" smtClean="0">
                <a:hlinkClick r:id="rId5"/>
              </a:rPr>
              <a:t>https://kids.britannica.com/kids/article/James-I/476283</a:t>
            </a:r>
            <a:endParaRPr lang="en-GB" dirty="0"/>
          </a:p>
        </p:txBody>
      </p:sp>
    </p:spTree>
    <p:extLst>
      <p:ext uri="{BB962C8B-B14F-4D97-AF65-F5344CB8AC3E}">
        <p14:creationId xmlns:p14="http://schemas.microsoft.com/office/powerpoint/2010/main" val="2442553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17" y="1463040"/>
            <a:ext cx="8543109" cy="2677656"/>
          </a:xfrm>
          <a:prstGeom prst="rect">
            <a:avLst/>
          </a:prstGeom>
          <a:solidFill>
            <a:schemeClr val="accent5">
              <a:lumMod val="60000"/>
              <a:lumOff val="40000"/>
            </a:schemeClr>
          </a:solidFill>
        </p:spPr>
        <p:txBody>
          <a:bodyPr wrap="square" rtlCol="0">
            <a:spAutoFit/>
          </a:bodyPr>
          <a:lstStyle/>
          <a:p>
            <a:pPr algn="ctr"/>
            <a:r>
              <a:rPr lang="en-GB" sz="2800" b="1" dirty="0" smtClean="0">
                <a:latin typeface="CCW Cursive Writing 19" panose="03050602040000000000" pitchFamily="66" charset="0"/>
              </a:rPr>
              <a:t>Plenary</a:t>
            </a:r>
          </a:p>
          <a:p>
            <a:endParaRPr lang="en-GB" sz="2800" b="1" dirty="0">
              <a:latin typeface="CCW Cursive Writing 19" panose="03050602040000000000" pitchFamily="66" charset="0"/>
            </a:endParaRPr>
          </a:p>
          <a:p>
            <a:r>
              <a:rPr lang="en-GB" sz="2800" b="1" dirty="0" smtClean="0">
                <a:latin typeface="CCW Cursive Writing 19" panose="03050602040000000000" pitchFamily="66" charset="0"/>
              </a:rPr>
              <a:t>Share two facts that you have discovered about James 1 of England and V1 of Scotland</a:t>
            </a:r>
            <a:r>
              <a:rPr lang="en-GB" b="1" dirty="0" smtClean="0">
                <a:latin typeface="CCW Cursive Writing 19" panose="03050602040000000000" pitchFamily="66" charset="0"/>
              </a:rPr>
              <a:t>.</a:t>
            </a:r>
            <a:endParaRPr lang="en-GB" b="1" dirty="0">
              <a:latin typeface="CCW Cursive Writing 19" panose="03050602040000000000" pitchFamily="66" charset="0"/>
            </a:endParaRPr>
          </a:p>
        </p:txBody>
      </p:sp>
    </p:spTree>
    <p:extLst>
      <p:ext uri="{BB962C8B-B14F-4D97-AF65-F5344CB8AC3E}">
        <p14:creationId xmlns:p14="http://schemas.microsoft.com/office/powerpoint/2010/main" val="1557359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397</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CCW Cursive Writing 19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Maynes, Heather</dc:creator>
  <cp:lastModifiedBy>Sasha Allsopp - UVA</cp:lastModifiedBy>
  <cp:revision>14</cp:revision>
  <dcterms:created xsi:type="dcterms:W3CDTF">2020-08-31T18:20:54Z</dcterms:created>
  <dcterms:modified xsi:type="dcterms:W3CDTF">2020-12-04T13:37:42Z</dcterms:modified>
</cp:coreProperties>
</file>