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2" r:id="rId7"/>
    <p:sldId id="261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6C20-C0E0-480E-B88D-12D3EBA55C05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4DCE-25FC-44CF-8A51-E7328D34A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277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6C20-C0E0-480E-B88D-12D3EBA55C05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4DCE-25FC-44CF-8A51-E7328D34A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50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6C20-C0E0-480E-B88D-12D3EBA55C05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4DCE-25FC-44CF-8A51-E7328D34A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36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6C20-C0E0-480E-B88D-12D3EBA55C05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4DCE-25FC-44CF-8A51-E7328D34A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5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6C20-C0E0-480E-B88D-12D3EBA55C05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4DCE-25FC-44CF-8A51-E7328D34A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11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6C20-C0E0-480E-B88D-12D3EBA55C05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4DCE-25FC-44CF-8A51-E7328D34A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789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6C20-C0E0-480E-B88D-12D3EBA55C05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4DCE-25FC-44CF-8A51-E7328D34A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74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6C20-C0E0-480E-B88D-12D3EBA55C05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4DCE-25FC-44CF-8A51-E7328D34A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24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6C20-C0E0-480E-B88D-12D3EBA55C05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4DCE-25FC-44CF-8A51-E7328D34A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87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6C20-C0E0-480E-B88D-12D3EBA55C05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4DCE-25FC-44CF-8A51-E7328D34A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19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6C20-C0E0-480E-B88D-12D3EBA55C05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4DCE-25FC-44CF-8A51-E7328D34A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682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46C20-C0E0-480E-B88D-12D3EBA55C05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74DCE-25FC-44CF-8A51-E7328D34A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01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3.m4a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0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67" y="1017639"/>
            <a:ext cx="8613058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OpenDyslexicMono" panose="00000500000000000000" pitchFamily="50" charset="0"/>
              </a:rPr>
              <a:t>Who was the greatest explorer?</a:t>
            </a:r>
          </a:p>
          <a:p>
            <a:pPr algn="ctr"/>
            <a:endParaRPr lang="en-GB" sz="3200" b="1" dirty="0">
              <a:latin typeface="OpenDyslexicMono" panose="00000500000000000000" pitchFamily="50" charset="0"/>
            </a:endParaRPr>
          </a:p>
          <a:p>
            <a:pPr algn="ctr"/>
            <a:endParaRPr lang="en-GB" sz="3200" b="1" dirty="0" smtClean="0">
              <a:latin typeface="OpenDyslexicMono" panose="00000500000000000000" pitchFamily="50" charset="0"/>
            </a:endParaRPr>
          </a:p>
          <a:p>
            <a:pPr algn="ctr"/>
            <a:r>
              <a:rPr lang="en-GB" sz="3200" b="1" dirty="0" smtClean="0">
                <a:latin typeface="OpenDyslexicMono" panose="00000500000000000000" pitchFamily="50" charset="0"/>
              </a:rPr>
              <a:t>In this project we will be finding out about European explorers from the 15</a:t>
            </a:r>
            <a:r>
              <a:rPr lang="en-GB" sz="3200" b="1" baseline="30000" dirty="0" smtClean="0">
                <a:latin typeface="OpenDyslexicMono" panose="00000500000000000000" pitchFamily="50" charset="0"/>
              </a:rPr>
              <a:t>th</a:t>
            </a:r>
            <a:r>
              <a:rPr lang="en-GB" sz="3200" b="1" dirty="0" smtClean="0">
                <a:latin typeface="OpenDyslexicMono" panose="00000500000000000000" pitchFamily="50" charset="0"/>
              </a:rPr>
              <a:t>, 16</a:t>
            </a:r>
            <a:r>
              <a:rPr lang="en-GB" sz="3200" b="1" baseline="30000" dirty="0" smtClean="0">
                <a:latin typeface="OpenDyslexicMono" panose="00000500000000000000" pitchFamily="50" charset="0"/>
              </a:rPr>
              <a:t>th</a:t>
            </a:r>
            <a:r>
              <a:rPr lang="en-GB" sz="3200" b="1" dirty="0" smtClean="0">
                <a:latin typeface="OpenDyslexicMono" panose="00000500000000000000" pitchFamily="50" charset="0"/>
              </a:rPr>
              <a:t> and early 17</a:t>
            </a:r>
            <a:r>
              <a:rPr lang="en-GB" sz="3200" b="1" baseline="30000" dirty="0" smtClean="0">
                <a:latin typeface="OpenDyslexicMono" panose="00000500000000000000" pitchFamily="50" charset="0"/>
              </a:rPr>
              <a:t>th</a:t>
            </a:r>
            <a:r>
              <a:rPr lang="en-GB" sz="3200" b="1" dirty="0" smtClean="0">
                <a:latin typeface="OpenDyslexicMono" panose="00000500000000000000" pitchFamily="50" charset="0"/>
              </a:rPr>
              <a:t> centuries.</a:t>
            </a:r>
            <a:endParaRPr lang="en-GB" sz="3200" b="1" dirty="0">
              <a:latin typeface="OpenDyslexicMono" panose="00000500000000000000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1074" y="1296322"/>
            <a:ext cx="1495425" cy="158115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" y="2630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6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7729" y="457010"/>
            <a:ext cx="8391832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OpenDyslexicMono" panose="00000500000000000000" pitchFamily="50" charset="0"/>
              </a:rPr>
              <a:t>Now for some trivia</a:t>
            </a:r>
          </a:p>
          <a:p>
            <a:r>
              <a:rPr lang="en-GB" b="1" dirty="0" smtClean="0">
                <a:latin typeface="OpenDyslexicMono" panose="00000500000000000000" pitchFamily="50" charset="0"/>
              </a:rPr>
              <a:t>This is a picture of </a:t>
            </a:r>
            <a:r>
              <a:rPr lang="en-GB" b="1" dirty="0" err="1" smtClean="0">
                <a:latin typeface="OpenDyslexicMono" panose="00000500000000000000" pitchFamily="50" charset="0"/>
              </a:rPr>
              <a:t>Amerigo</a:t>
            </a:r>
            <a:r>
              <a:rPr lang="en-GB" b="1" dirty="0" smtClean="0">
                <a:latin typeface="OpenDyslexicMono" panose="00000500000000000000" pitchFamily="50" charset="0"/>
              </a:rPr>
              <a:t> Vespucci.</a:t>
            </a:r>
          </a:p>
          <a:p>
            <a:endParaRPr lang="en-GB" b="1" dirty="0">
              <a:latin typeface="OpenDyslexicMono" panose="00000500000000000000" pitchFamily="50" charset="0"/>
            </a:endParaRPr>
          </a:p>
          <a:p>
            <a:r>
              <a:rPr lang="en-GB" b="1" dirty="0" smtClean="0">
                <a:latin typeface="OpenDyslexicMono" panose="00000500000000000000" pitchFamily="50" charset="0"/>
              </a:rPr>
              <a:t>Can you guess which country is named after him?</a:t>
            </a:r>
          </a:p>
          <a:p>
            <a:endParaRPr lang="en-GB" b="1" dirty="0">
              <a:latin typeface="OpenDyslexicMono" panose="00000500000000000000" pitchFamily="50" charset="0"/>
            </a:endParaRPr>
          </a:p>
          <a:p>
            <a:endParaRPr lang="en-GB" b="1" dirty="0" smtClean="0">
              <a:latin typeface="OpenDyslexicMono" panose="00000500000000000000" pitchFamily="50" charset="0"/>
            </a:endParaRPr>
          </a:p>
          <a:p>
            <a:endParaRPr lang="en-GB" b="1" dirty="0">
              <a:latin typeface="OpenDyslexicMono" panose="00000500000000000000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7017" y="2488335"/>
            <a:ext cx="3971925" cy="405765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1522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2677" y="324465"/>
            <a:ext cx="8568813" cy="2031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OpenDyslexicMono" panose="00000500000000000000" pitchFamily="50" charset="0"/>
              </a:rPr>
              <a:t>We will be focussing on European explorers from what is often called the Age of Exploration.</a:t>
            </a:r>
          </a:p>
          <a:p>
            <a:endParaRPr lang="en-GB" b="1" dirty="0">
              <a:latin typeface="OpenDyslexicMono" panose="00000500000000000000" pitchFamily="50" charset="0"/>
            </a:endParaRPr>
          </a:p>
          <a:p>
            <a:r>
              <a:rPr lang="en-GB" b="1" dirty="0" smtClean="0">
                <a:latin typeface="OpenDyslexicMono" panose="00000500000000000000" pitchFamily="50" charset="0"/>
              </a:rPr>
              <a:t>This began in the early 15</a:t>
            </a:r>
            <a:r>
              <a:rPr lang="en-GB" b="1" baseline="30000" dirty="0" smtClean="0">
                <a:latin typeface="OpenDyslexicMono" panose="00000500000000000000" pitchFamily="50" charset="0"/>
              </a:rPr>
              <a:t>th</a:t>
            </a:r>
            <a:r>
              <a:rPr lang="en-GB" b="1" dirty="0" smtClean="0">
                <a:latin typeface="OpenDyslexicMono" panose="00000500000000000000" pitchFamily="50" charset="0"/>
              </a:rPr>
              <a:t> century continuing until the early 17</a:t>
            </a:r>
            <a:r>
              <a:rPr lang="en-GB" b="1" baseline="30000" dirty="0" smtClean="0">
                <a:latin typeface="OpenDyslexicMono" panose="00000500000000000000" pitchFamily="50" charset="0"/>
              </a:rPr>
              <a:t>th</a:t>
            </a:r>
            <a:r>
              <a:rPr lang="en-GB" b="1" dirty="0" smtClean="0">
                <a:latin typeface="OpenDyslexicMono" panose="00000500000000000000" pitchFamily="50" charset="0"/>
              </a:rPr>
              <a:t> century.</a:t>
            </a:r>
          </a:p>
          <a:p>
            <a:endParaRPr lang="en-GB" b="1" dirty="0">
              <a:latin typeface="OpenDyslexicMono" panose="00000500000000000000" pitchFamily="50" charset="0"/>
            </a:endParaRPr>
          </a:p>
          <a:p>
            <a:endParaRPr lang="en-GB" b="1" dirty="0" smtClean="0">
              <a:latin typeface="OpenDyslexicMono" panose="000005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8859" y="2522093"/>
            <a:ext cx="5016448" cy="27071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627" y="3939425"/>
            <a:ext cx="2955515" cy="2579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0024" y="3939425"/>
            <a:ext cx="3334094" cy="2689555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7316" y="730527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22451" y="5658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5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68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2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9916" y="2013647"/>
            <a:ext cx="8598309" cy="34076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74838" y="475460"/>
            <a:ext cx="9468466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OpenDyslexicMono" panose="00000500000000000000" pitchFamily="50" charset="0"/>
              </a:rPr>
              <a:t>To put that into context it spans almost the same time period as the War of the Roses through to the reign of James 1.</a:t>
            </a:r>
          </a:p>
          <a:p>
            <a:endParaRPr lang="en-GB" b="1" dirty="0" smtClean="0">
              <a:latin typeface="OpenDyslexicMono" panose="00000500000000000000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27354" y="5612989"/>
            <a:ext cx="10161639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OpenDyslexicMono" panose="00000500000000000000" pitchFamily="50" charset="0"/>
              </a:rPr>
              <a:t>In this project we won’t just be looking at English explorers but also explorers from other countries in Europe.  </a:t>
            </a:r>
            <a:endParaRPr lang="en-GB" b="1" dirty="0">
              <a:latin typeface="OpenDyslexicMono" panose="00000500000000000000" pitchFamily="50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2787" y="17066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2787" y="44663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5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27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0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6220" y="693174"/>
            <a:ext cx="7344696" cy="53245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OpenDyslexicMono" panose="00000500000000000000" pitchFamily="50" charset="0"/>
              </a:rPr>
              <a:t>What do you know about explorers?</a:t>
            </a:r>
          </a:p>
          <a:p>
            <a:pPr algn="ctr"/>
            <a:endParaRPr lang="en-GB" sz="2000" b="1" dirty="0">
              <a:latin typeface="OpenDyslexicMono" panose="00000500000000000000" pitchFamily="50" charset="0"/>
            </a:endParaRPr>
          </a:p>
          <a:p>
            <a:pPr algn="ctr"/>
            <a:endParaRPr lang="en-GB" sz="2000" b="1" dirty="0" smtClean="0">
              <a:latin typeface="OpenDyslexicMono" panose="00000500000000000000" pitchFamily="50" charset="0"/>
            </a:endParaRPr>
          </a:p>
          <a:p>
            <a:pPr algn="ctr"/>
            <a:r>
              <a:rPr lang="en-GB" sz="2000" b="1" dirty="0" smtClean="0">
                <a:latin typeface="OpenDyslexicMono" panose="00000500000000000000" pitchFamily="50" charset="0"/>
              </a:rPr>
              <a:t>Here are some ideas to help you</a:t>
            </a:r>
          </a:p>
          <a:p>
            <a:pPr algn="ctr"/>
            <a:endParaRPr lang="en-GB" sz="2000" b="1" dirty="0">
              <a:latin typeface="OpenDyslexicMono" panose="00000500000000000000" pitchFamily="50" charset="0"/>
            </a:endParaRPr>
          </a:p>
          <a:p>
            <a:pPr algn="ctr"/>
            <a:r>
              <a:rPr lang="en-GB" sz="2000" b="1" dirty="0" smtClean="0">
                <a:latin typeface="OpenDyslexicMono" panose="00000500000000000000" pitchFamily="50" charset="0"/>
              </a:rPr>
              <a:t>What is an explorer?</a:t>
            </a:r>
          </a:p>
          <a:p>
            <a:pPr algn="ctr"/>
            <a:endParaRPr lang="en-GB" sz="2000" b="1" dirty="0">
              <a:latin typeface="OpenDyslexicMono" panose="00000500000000000000" pitchFamily="50" charset="0"/>
            </a:endParaRPr>
          </a:p>
          <a:p>
            <a:pPr algn="ctr"/>
            <a:endParaRPr lang="en-GB" sz="2000" b="1" dirty="0" smtClean="0">
              <a:latin typeface="OpenDyslexicMono" panose="00000500000000000000" pitchFamily="50" charset="0"/>
            </a:endParaRPr>
          </a:p>
          <a:p>
            <a:pPr algn="ctr"/>
            <a:r>
              <a:rPr lang="en-GB" sz="2000" b="1" dirty="0" smtClean="0">
                <a:latin typeface="OpenDyslexicMono" panose="00000500000000000000" pitchFamily="50" charset="0"/>
              </a:rPr>
              <a:t>Why do people want to explore?</a:t>
            </a:r>
          </a:p>
          <a:p>
            <a:pPr algn="ctr"/>
            <a:endParaRPr lang="en-GB" sz="2000" b="1" dirty="0">
              <a:latin typeface="OpenDyslexicMono" panose="00000500000000000000" pitchFamily="50" charset="0"/>
            </a:endParaRPr>
          </a:p>
          <a:p>
            <a:pPr algn="ctr"/>
            <a:endParaRPr lang="en-GB" sz="2000" b="1" dirty="0" smtClean="0">
              <a:latin typeface="OpenDyslexicMono" panose="00000500000000000000" pitchFamily="50" charset="0"/>
            </a:endParaRPr>
          </a:p>
          <a:p>
            <a:pPr algn="ctr"/>
            <a:r>
              <a:rPr lang="en-GB" sz="2000" b="1" dirty="0" smtClean="0">
                <a:latin typeface="OpenDyslexicMono" panose="00000500000000000000" pitchFamily="50" charset="0"/>
              </a:rPr>
              <a:t>Do I know of any explorers?</a:t>
            </a:r>
          </a:p>
          <a:p>
            <a:pPr algn="ctr"/>
            <a:endParaRPr lang="en-GB" sz="2000" b="1" dirty="0">
              <a:latin typeface="OpenDyslexicMono" panose="00000500000000000000" pitchFamily="50" charset="0"/>
            </a:endParaRPr>
          </a:p>
          <a:p>
            <a:pPr algn="ctr"/>
            <a:endParaRPr lang="en-GB" sz="2000" b="1" dirty="0" smtClean="0">
              <a:latin typeface="OpenDyslexicMono" panose="00000500000000000000" pitchFamily="50" charset="0"/>
            </a:endParaRPr>
          </a:p>
          <a:p>
            <a:pPr algn="ctr"/>
            <a:r>
              <a:rPr lang="en-GB" sz="2000" b="1" dirty="0" smtClean="0">
                <a:latin typeface="OpenDyslexicMono" panose="00000500000000000000" pitchFamily="50" charset="0"/>
              </a:rPr>
              <a:t>Do I know of any explorers from the Age of Discovery?</a:t>
            </a:r>
          </a:p>
          <a:p>
            <a:pPr algn="ctr"/>
            <a:endParaRPr lang="en-GB" sz="2000" b="1" dirty="0" smtClean="0">
              <a:latin typeface="OpenDyslexicMono" panose="00000500000000000000" pitchFamily="50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5238" y="5579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1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213" y="766916"/>
            <a:ext cx="11533237" cy="47089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OpenDyslexicMono" panose="00000500000000000000" pitchFamily="50" charset="0"/>
              </a:rPr>
              <a:t>What do I want to find out during this project?</a:t>
            </a:r>
          </a:p>
          <a:p>
            <a:endParaRPr lang="en-GB" sz="2000" b="1" dirty="0">
              <a:latin typeface="OpenDyslexicMono" panose="00000500000000000000" pitchFamily="50" charset="0"/>
            </a:endParaRPr>
          </a:p>
          <a:p>
            <a:r>
              <a:rPr lang="en-GB" sz="2000" b="1" dirty="0" smtClean="0">
                <a:latin typeface="OpenDyslexicMono" panose="00000500000000000000" pitchFamily="50" charset="0"/>
              </a:rPr>
              <a:t>This is your opportunity to think of some questions that you would like to find the answers to. </a:t>
            </a:r>
          </a:p>
          <a:p>
            <a:endParaRPr lang="en-GB" sz="2000" b="1" dirty="0">
              <a:latin typeface="OpenDyslexicMono" panose="00000500000000000000" pitchFamily="50" charset="0"/>
            </a:endParaRPr>
          </a:p>
          <a:p>
            <a:pPr algn="ctr"/>
            <a:r>
              <a:rPr lang="en-GB" sz="2000" b="1" dirty="0" smtClean="0">
                <a:latin typeface="OpenDyslexicMono" panose="00000500000000000000" pitchFamily="50" charset="0"/>
              </a:rPr>
              <a:t>Here are some ideas to help you</a:t>
            </a:r>
          </a:p>
          <a:p>
            <a:r>
              <a:rPr lang="en-GB" sz="2000" b="1" dirty="0" smtClean="0">
                <a:latin typeface="OpenDyslexicMono" panose="00000500000000000000" pitchFamily="50" charset="0"/>
              </a:rPr>
              <a:t>Think about </a:t>
            </a:r>
          </a:p>
          <a:p>
            <a:endParaRPr lang="en-GB" sz="2000" b="1" dirty="0">
              <a:latin typeface="OpenDyslexicMono" panose="00000500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OpenDyslexicMono" panose="00000500000000000000" pitchFamily="50" charset="0"/>
              </a:rPr>
              <a:t>Why did so many Europeans go off exploring in the 15</a:t>
            </a:r>
            <a:r>
              <a:rPr lang="en-GB" sz="2000" b="1" baseline="30000" dirty="0" smtClean="0">
                <a:latin typeface="OpenDyslexicMono" panose="00000500000000000000" pitchFamily="50" charset="0"/>
              </a:rPr>
              <a:t>th</a:t>
            </a:r>
            <a:r>
              <a:rPr lang="en-GB" sz="2000" b="1" dirty="0" smtClean="0">
                <a:latin typeface="OpenDyslexicMono" panose="00000500000000000000" pitchFamily="50" charset="0"/>
              </a:rPr>
              <a:t> and 16</a:t>
            </a:r>
            <a:r>
              <a:rPr lang="en-GB" sz="2000" b="1" baseline="30000" dirty="0" smtClean="0">
                <a:latin typeface="OpenDyslexicMono" panose="00000500000000000000" pitchFamily="50" charset="0"/>
              </a:rPr>
              <a:t>th</a:t>
            </a:r>
            <a:r>
              <a:rPr lang="en-GB" sz="2000" b="1" dirty="0" smtClean="0">
                <a:latin typeface="OpenDyslexicMono" panose="00000500000000000000" pitchFamily="50" charset="0"/>
              </a:rPr>
              <a:t> centuries?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OpenDyslexicMono" panose="00000500000000000000" pitchFamily="50" charset="0"/>
              </a:rPr>
              <a:t>What were they hoping to find?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OpenDyslexicMono" panose="00000500000000000000" pitchFamily="50" charset="0"/>
              </a:rPr>
              <a:t>What was it like being an explorer?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OpenDyslexicMono" panose="00000500000000000000" pitchFamily="50" charset="0"/>
              </a:rPr>
              <a:t>What happened to the places they found?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 smtClean="0">
              <a:latin typeface="OpenDyslexicMono" panose="00000500000000000000" pitchFamily="50" charset="0"/>
            </a:endParaRPr>
          </a:p>
          <a:p>
            <a:endParaRPr lang="en-GB" sz="2000" b="1" dirty="0" smtClean="0">
              <a:latin typeface="OpenDyslexicMono" panose="00000500000000000000" pitchFamily="50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" y="54758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7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573" y="587015"/>
            <a:ext cx="4306529" cy="60990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432" y="1268361"/>
            <a:ext cx="2389239" cy="17543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OpenDyslexicMono" panose="00000500000000000000" pitchFamily="50" charset="0"/>
              </a:rPr>
              <a:t>Now complete this sheet or record your ideas in your red book.</a:t>
            </a:r>
            <a:endParaRPr lang="en-GB" b="1" dirty="0">
              <a:latin typeface="OpenDyslexicMono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58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6347" y="634181"/>
            <a:ext cx="8922775" cy="619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23" y="1834510"/>
            <a:ext cx="10165074" cy="48310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8361" y="449515"/>
            <a:ext cx="973393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OpenDyslexicMono" panose="00000500000000000000" pitchFamily="50" charset="0"/>
              </a:rPr>
              <a:t>This is a map of the world from 1502. </a:t>
            </a:r>
          </a:p>
          <a:p>
            <a:r>
              <a:rPr lang="en-GB" b="1" dirty="0" smtClean="0">
                <a:latin typeface="OpenDyslexicMono" panose="00000500000000000000" pitchFamily="50" charset="0"/>
              </a:rPr>
              <a:t>It is called the </a:t>
            </a:r>
            <a:r>
              <a:rPr lang="en-GB" b="1" dirty="0" err="1" smtClean="0">
                <a:latin typeface="OpenDyslexicMono" panose="00000500000000000000" pitchFamily="50" charset="0"/>
              </a:rPr>
              <a:t>Cantino</a:t>
            </a:r>
            <a:r>
              <a:rPr lang="en-GB" b="1" dirty="0" smtClean="0">
                <a:latin typeface="OpenDyslexicMono" panose="00000500000000000000" pitchFamily="50" charset="0"/>
              </a:rPr>
              <a:t> Map.</a:t>
            </a:r>
          </a:p>
          <a:p>
            <a:r>
              <a:rPr lang="en-GB" b="1" dirty="0" smtClean="0">
                <a:latin typeface="OpenDyslexicMono" panose="00000500000000000000" pitchFamily="50" charset="0"/>
              </a:rPr>
              <a:t>Now </a:t>
            </a:r>
            <a:r>
              <a:rPr lang="en-GB" b="1" dirty="0">
                <a:latin typeface="OpenDyslexicMono" panose="00000500000000000000" pitchFamily="50" charset="0"/>
              </a:rPr>
              <a:t>c</a:t>
            </a:r>
            <a:r>
              <a:rPr lang="en-GB" b="1" dirty="0" smtClean="0">
                <a:latin typeface="OpenDyslexicMono" panose="00000500000000000000" pitchFamily="50" charset="0"/>
              </a:rPr>
              <a:t>ompare it with a modern map,(see the next slide)</a:t>
            </a:r>
          </a:p>
          <a:p>
            <a:r>
              <a:rPr lang="en-GB" b="1" dirty="0">
                <a:latin typeface="OpenDyslexicMono" panose="00000500000000000000" pitchFamily="50" charset="0"/>
              </a:rPr>
              <a:t>W</a:t>
            </a:r>
            <a:r>
              <a:rPr lang="en-GB" b="1" dirty="0" smtClean="0">
                <a:latin typeface="OpenDyslexicMono" panose="00000500000000000000" pitchFamily="50" charset="0"/>
              </a:rPr>
              <a:t>hat do you notice?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2954" y="3342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392676"/>
            <a:ext cx="11430000" cy="6057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4980622"/>
            <a:ext cx="2433484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OpenDyslexicMono" panose="00000500000000000000" pitchFamily="50" charset="0"/>
              </a:rPr>
              <a:t>Record your ideas on the sheet or in your red book. </a:t>
            </a:r>
            <a:endParaRPr lang="en-GB" b="1" dirty="0">
              <a:latin typeface="OpenDyslexicMono" panose="00000500000000000000" pitchFamily="50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73962" y="5539863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87681" y="54882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8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97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600"/>
            <a:ext cx="6206447" cy="2949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1302" y="357600"/>
            <a:ext cx="5614219" cy="297553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535642"/>
              </p:ext>
            </p:extLst>
          </p:nvPr>
        </p:nvGraphicFramePr>
        <p:xfrm>
          <a:off x="1415846" y="3453196"/>
          <a:ext cx="932655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63275">
                  <a:extLst>
                    <a:ext uri="{9D8B030D-6E8A-4147-A177-3AD203B41FA5}">
                      <a16:colId xmlns:a16="http://schemas.microsoft.com/office/drawing/2014/main" val="4169772328"/>
                    </a:ext>
                  </a:extLst>
                </a:gridCol>
                <a:gridCol w="4663275">
                  <a:extLst>
                    <a:ext uri="{9D8B030D-6E8A-4147-A177-3AD203B41FA5}">
                      <a16:colId xmlns:a16="http://schemas.microsoft.com/office/drawing/2014/main" val="3885322002"/>
                    </a:ext>
                  </a:extLst>
                </a:gridCol>
              </a:tblGrid>
              <a:tr h="36486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dirty="0" smtClean="0">
                          <a:latin typeface="OpenDyslexicMono" panose="00000500000000000000" pitchFamily="50" charset="0"/>
                        </a:rPr>
                        <a:t>The same</a:t>
                      </a:r>
                      <a:endParaRPr lang="en-GB" dirty="0">
                        <a:latin typeface="OpenDyslexicMono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dirty="0" smtClean="0">
                          <a:latin typeface="OpenDyslexicMono" panose="00000500000000000000" pitchFamily="50" charset="0"/>
                        </a:rPr>
                        <a:t>Different</a:t>
                      </a:r>
                      <a:endParaRPr lang="en-GB" dirty="0">
                        <a:latin typeface="OpenDyslexicMono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414438"/>
                  </a:ext>
                </a:extLst>
              </a:tr>
              <a:tr h="251904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latin typeface="OpenDyslexicMono" panose="00000500000000000000" pitchFamily="50" charset="0"/>
                        </a:rPr>
                        <a:t>Great</a:t>
                      </a:r>
                      <a:r>
                        <a:rPr lang="en-GB" baseline="0" dirty="0" smtClean="0">
                          <a:latin typeface="OpenDyslexicMono" panose="00000500000000000000" pitchFamily="50" charset="0"/>
                        </a:rPr>
                        <a:t> Britain is shown on both maps.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latin typeface="OpenDyslexicMono" panose="00000500000000000000" pitchFamily="50" charset="0"/>
                        </a:rPr>
                        <a:t>The continent of Africa is shown and is depicted quite accurately on the </a:t>
                      </a:r>
                      <a:r>
                        <a:rPr lang="en-GB" baseline="0" dirty="0" err="1" smtClean="0">
                          <a:latin typeface="OpenDyslexicMono" panose="00000500000000000000" pitchFamily="50" charset="0"/>
                        </a:rPr>
                        <a:t>Cantino</a:t>
                      </a:r>
                      <a:r>
                        <a:rPr lang="en-GB" baseline="0" dirty="0" smtClean="0">
                          <a:latin typeface="OpenDyslexicMono" panose="00000500000000000000" pitchFamily="50" charset="0"/>
                        </a:rPr>
                        <a:t> Map.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latin typeface="OpenDyslexicMono" panose="00000500000000000000" pitchFamily="50" charset="0"/>
                        </a:rPr>
                        <a:t>India is shown.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aseline="0" dirty="0" smtClean="0">
                        <a:latin typeface="OpenDyslexicMono" panose="00000500000000000000" pitchFamily="50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aseline="0" dirty="0" smtClean="0">
                        <a:latin typeface="OpenDyslexicMono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latin typeface="OpenDyslexicMono" panose="00000500000000000000" pitchFamily="50" charset="0"/>
                        </a:rPr>
                        <a:t>Australia</a:t>
                      </a:r>
                      <a:r>
                        <a:rPr lang="en-GB" baseline="0" dirty="0" smtClean="0">
                          <a:latin typeface="OpenDyslexicMono" panose="00000500000000000000" pitchFamily="50" charset="0"/>
                        </a:rPr>
                        <a:t> and New Zealand are not shown on the map.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latin typeface="OpenDyslexicMono" panose="00000500000000000000" pitchFamily="50" charset="0"/>
                        </a:rPr>
                        <a:t>Only a small part of America is depicted on the </a:t>
                      </a:r>
                      <a:r>
                        <a:rPr lang="en-GB" baseline="0" dirty="0" err="1" smtClean="0">
                          <a:latin typeface="OpenDyslexicMono" panose="00000500000000000000" pitchFamily="50" charset="0"/>
                        </a:rPr>
                        <a:t>Cantino</a:t>
                      </a:r>
                      <a:r>
                        <a:rPr lang="en-GB" baseline="0" dirty="0" smtClean="0">
                          <a:latin typeface="OpenDyslexicMono" panose="00000500000000000000" pitchFamily="50" charset="0"/>
                        </a:rPr>
                        <a:t> Map. This is actually the coast line of Brazil. </a:t>
                      </a:r>
                      <a:endParaRPr lang="en-GB" dirty="0">
                        <a:latin typeface="OpenDyslexicMono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177499"/>
                  </a:ext>
                </a:extLst>
              </a:tr>
            </a:tbl>
          </a:graphicData>
        </a:graphic>
      </p:graphicFrame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5303" y="2116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0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372</Words>
  <Application>Microsoft Office PowerPoint</Application>
  <PresentationFormat>Widescreen</PresentationFormat>
  <Paragraphs>53</Paragraphs>
  <Slides>10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OpenDyslexicMono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Maynes, Heather</dc:creator>
  <cp:lastModifiedBy>Maynes, Heather</cp:lastModifiedBy>
  <cp:revision>17</cp:revision>
  <dcterms:created xsi:type="dcterms:W3CDTF">2021-01-09T08:34:57Z</dcterms:created>
  <dcterms:modified xsi:type="dcterms:W3CDTF">2021-01-09T12:38:06Z</dcterms:modified>
</cp:coreProperties>
</file>