
<file path=[Content_Types].xml><?xml version="1.0" encoding="utf-8"?>
<Types xmlns="http://schemas.openxmlformats.org/package/2006/content-types">
  <Default Extension="png" ContentType="image/png"/>
  <Default Extension="m4a" ContentType="audio/mp4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5" r:id="rId7"/>
    <p:sldId id="262" r:id="rId8"/>
    <p:sldId id="263" r:id="rId9"/>
    <p:sldId id="264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65" d="100"/>
          <a:sy n="65" d="100"/>
        </p:scale>
        <p:origin x="858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1F79D9-27EF-45EE-952D-581ADD57D755}" type="datetimeFigureOut">
              <a:rPr lang="en-GB" smtClean="0"/>
              <a:t>11/01/2021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2762B1-D3B5-45D7-8B17-B78DA365E3C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973077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1F79D9-27EF-45EE-952D-581ADD57D755}" type="datetimeFigureOut">
              <a:rPr lang="en-GB" smtClean="0"/>
              <a:t>11/01/2021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2762B1-D3B5-45D7-8B17-B78DA365E3C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401394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1F79D9-27EF-45EE-952D-581ADD57D755}" type="datetimeFigureOut">
              <a:rPr lang="en-GB" smtClean="0"/>
              <a:t>11/01/2021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2762B1-D3B5-45D7-8B17-B78DA365E3C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142398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1F79D9-27EF-45EE-952D-581ADD57D755}" type="datetimeFigureOut">
              <a:rPr lang="en-GB" smtClean="0"/>
              <a:t>11/01/2021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2762B1-D3B5-45D7-8B17-B78DA365E3C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142650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1F79D9-27EF-45EE-952D-581ADD57D755}" type="datetimeFigureOut">
              <a:rPr lang="en-GB" smtClean="0"/>
              <a:t>11/01/2021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2762B1-D3B5-45D7-8B17-B78DA365E3C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809172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1F79D9-27EF-45EE-952D-581ADD57D755}" type="datetimeFigureOut">
              <a:rPr lang="en-GB" smtClean="0"/>
              <a:t>11/01/2021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2762B1-D3B5-45D7-8B17-B78DA365E3C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862101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1F79D9-27EF-45EE-952D-581ADD57D755}" type="datetimeFigureOut">
              <a:rPr lang="en-GB" smtClean="0"/>
              <a:t>11/01/2021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2762B1-D3B5-45D7-8B17-B78DA365E3C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669396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1F79D9-27EF-45EE-952D-581ADD57D755}" type="datetimeFigureOut">
              <a:rPr lang="en-GB" smtClean="0"/>
              <a:t>11/01/2021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2762B1-D3B5-45D7-8B17-B78DA365E3C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83794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1F79D9-27EF-45EE-952D-581ADD57D755}" type="datetimeFigureOut">
              <a:rPr lang="en-GB" smtClean="0"/>
              <a:t>11/01/2021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2762B1-D3B5-45D7-8B17-B78DA365E3C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741425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1F79D9-27EF-45EE-952D-581ADD57D755}" type="datetimeFigureOut">
              <a:rPr lang="en-GB" smtClean="0"/>
              <a:t>11/01/2021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2762B1-D3B5-45D7-8B17-B78DA365E3C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530062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1F79D9-27EF-45EE-952D-581ADD57D755}" type="datetimeFigureOut">
              <a:rPr lang="en-GB" smtClean="0"/>
              <a:t>11/01/2021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2762B1-D3B5-45D7-8B17-B78DA365E3C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689804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1F79D9-27EF-45EE-952D-581ADD57D755}" type="datetimeFigureOut">
              <a:rPr lang="en-GB" smtClean="0"/>
              <a:t>11/01/2021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2762B1-D3B5-45D7-8B17-B78DA365E3C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751716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microsoft.com/office/2007/relationships/media" Target="../media/media3.m4a"/><Relationship Id="rId7" Type="http://schemas.openxmlformats.org/officeDocument/2006/relationships/slideLayout" Target="../slideLayouts/slideLayout7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6" Type="http://schemas.openxmlformats.org/officeDocument/2006/relationships/audio" Target="../media/media4.m4a"/><Relationship Id="rId5" Type="http://schemas.microsoft.com/office/2007/relationships/media" Target="../media/media4.m4a"/><Relationship Id="rId4" Type="http://schemas.openxmlformats.org/officeDocument/2006/relationships/audio" Target="../media/media3.m4a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6.m4a"/><Relationship Id="rId1" Type="http://schemas.microsoft.com/office/2007/relationships/media" Target="../media/media6.m4a"/><Relationship Id="rId5" Type="http://schemas.openxmlformats.org/officeDocument/2006/relationships/image" Target="../media/image2.pn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7.m4a"/><Relationship Id="rId1" Type="http://schemas.microsoft.com/office/2007/relationships/media" Target="../media/media7.m4a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8.m4a"/><Relationship Id="rId1" Type="http://schemas.microsoft.com/office/2007/relationships/media" Target="../media/media8.m4a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9.m4a"/><Relationship Id="rId1" Type="http://schemas.microsoft.com/office/2007/relationships/media" Target="../media/media9.m4a"/><Relationship Id="rId5" Type="http://schemas.openxmlformats.org/officeDocument/2006/relationships/image" Target="../media/image2.png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media" Target="../media/media11.m4a"/><Relationship Id="rId7" Type="http://schemas.openxmlformats.org/officeDocument/2006/relationships/image" Target="../media/image2.png"/><Relationship Id="rId2" Type="http://schemas.openxmlformats.org/officeDocument/2006/relationships/audio" Target="../media/media10.m4a"/><Relationship Id="rId1" Type="http://schemas.microsoft.com/office/2007/relationships/media" Target="../media/media10.m4a"/><Relationship Id="rId6" Type="http://schemas.openxmlformats.org/officeDocument/2006/relationships/image" Target="../media/image7.png"/><Relationship Id="rId5" Type="http://schemas.openxmlformats.org/officeDocument/2006/relationships/slideLayout" Target="../slideLayouts/slideLayout7.xml"/><Relationship Id="rId4" Type="http://schemas.openxmlformats.org/officeDocument/2006/relationships/audio" Target="../media/media11.m4a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4464" y="368709"/>
            <a:ext cx="2743200" cy="1477328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GB" b="1" dirty="0" smtClean="0">
                <a:latin typeface="OpenDyslexicMono" panose="00000500000000000000" pitchFamily="50" charset="0"/>
              </a:rPr>
              <a:t>Lesson 5</a:t>
            </a:r>
          </a:p>
          <a:p>
            <a:r>
              <a:rPr lang="en-GB" b="1" dirty="0" smtClean="0">
                <a:latin typeface="OpenDyslexicMono" panose="00000500000000000000" pitchFamily="50" charset="0"/>
              </a:rPr>
              <a:t>WALT-edit and improve a story.</a:t>
            </a:r>
          </a:p>
          <a:p>
            <a:endParaRPr lang="en-GB" dirty="0">
              <a:latin typeface="OpenDyslexicMono" panose="00000500000000000000" pitchFamily="50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325760" y="2777599"/>
            <a:ext cx="5958349" cy="369332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b="1" dirty="0" smtClean="0">
                <a:latin typeface="OpenDyslexicMono" panose="00000500000000000000" pitchFamily="50" charset="0"/>
              </a:rPr>
              <a:t>What is editing?</a:t>
            </a:r>
            <a:endParaRPr lang="en-GB" b="1" dirty="0">
              <a:latin typeface="OpenDyslexicMono" panose="00000500000000000000" pitchFamily="50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787445" y="4262284"/>
            <a:ext cx="7034981" cy="1477328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GB" b="1" dirty="0" smtClean="0">
                <a:latin typeface="OpenDyslexicMono" panose="00000500000000000000" pitchFamily="50" charset="0"/>
              </a:rPr>
              <a:t>Editing is when we fix the mistakes in our writing.</a:t>
            </a:r>
          </a:p>
          <a:p>
            <a:endParaRPr lang="en-GB" b="1" dirty="0">
              <a:latin typeface="OpenDyslexicMono" panose="00000500000000000000" pitchFamily="50" charset="0"/>
            </a:endParaRPr>
          </a:p>
          <a:p>
            <a:r>
              <a:rPr lang="en-GB" b="1" dirty="0" smtClean="0">
                <a:latin typeface="OpenDyslexicMono" panose="00000500000000000000" pitchFamily="50" charset="0"/>
              </a:rPr>
              <a:t>It can be correcting spelling mistakes, punctuation and grammar. </a:t>
            </a:r>
            <a:endParaRPr lang="en-GB" b="1" dirty="0">
              <a:latin typeface="OpenDyslexicMono" panose="00000500000000000000" pitchFamily="50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61896" y="559668"/>
            <a:ext cx="2886075" cy="1933575"/>
          </a:xfrm>
          <a:prstGeom prst="rect">
            <a:avLst/>
          </a:prstGeom>
        </p:spPr>
      </p:pic>
      <p:pic>
        <p:nvPicPr>
          <p:cNvPr id="9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9173497" y="593638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0010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8858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195483" y="2738478"/>
            <a:ext cx="6096000" cy="2246769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>
            <a:spAutoFit/>
          </a:bodyPr>
          <a:lstStyle/>
          <a:p>
            <a:r>
              <a:rPr lang="en-GB" b="1" dirty="0" smtClean="0">
                <a:latin typeface="OpenDyslexicMono" panose="00000500000000000000" pitchFamily="50" charset="0"/>
              </a:rPr>
              <a:t> </a:t>
            </a:r>
            <a:r>
              <a:rPr lang="en-GB" sz="2000" b="1" dirty="0" smtClean="0">
                <a:latin typeface="OpenDyslexicMono" panose="00000500000000000000" pitchFamily="50" charset="0"/>
              </a:rPr>
              <a:t>Quickly, May </a:t>
            </a:r>
            <a:r>
              <a:rPr lang="en-GB" sz="2000" b="1" dirty="0" err="1" smtClean="0">
                <a:latin typeface="OpenDyslexicMono" panose="00000500000000000000" pitchFamily="50" charset="0"/>
              </a:rPr>
              <a:t>whent</a:t>
            </a:r>
            <a:r>
              <a:rPr lang="en-GB" sz="2000" b="1" dirty="0" smtClean="0">
                <a:latin typeface="OpenDyslexicMono" panose="00000500000000000000" pitchFamily="50" charset="0"/>
              </a:rPr>
              <a:t> into the garden She look around. the flour beds were overgrown </a:t>
            </a:r>
            <a:r>
              <a:rPr lang="en-GB" sz="2000" b="1" dirty="0" err="1" smtClean="0">
                <a:latin typeface="OpenDyslexicMono" panose="00000500000000000000" pitchFamily="50" charset="0"/>
              </a:rPr>
              <a:t>wif</a:t>
            </a:r>
            <a:r>
              <a:rPr lang="en-GB" sz="2000" b="1" dirty="0" smtClean="0">
                <a:latin typeface="OpenDyslexicMono" panose="00000500000000000000" pitchFamily="50" charset="0"/>
              </a:rPr>
              <a:t> weeds and the grass </a:t>
            </a:r>
            <a:r>
              <a:rPr lang="en-GB" sz="2000" b="1" dirty="0" err="1" smtClean="0">
                <a:latin typeface="OpenDyslexicMono" panose="00000500000000000000" pitchFamily="50" charset="0"/>
              </a:rPr>
              <a:t>waz</a:t>
            </a:r>
            <a:r>
              <a:rPr lang="en-GB" sz="2000" b="1" dirty="0" smtClean="0">
                <a:latin typeface="OpenDyslexicMono" panose="00000500000000000000" pitchFamily="50" charset="0"/>
              </a:rPr>
              <a:t> in need of mowing. She </a:t>
            </a:r>
            <a:r>
              <a:rPr lang="en-GB" sz="2000" b="1" dirty="0" err="1" smtClean="0">
                <a:latin typeface="OpenDyslexicMono" panose="00000500000000000000" pitchFamily="50" charset="0"/>
              </a:rPr>
              <a:t>stoped</a:t>
            </a:r>
            <a:r>
              <a:rPr lang="en-GB" sz="2000" b="1" dirty="0" smtClean="0">
                <a:latin typeface="OpenDyslexicMono" panose="00000500000000000000" pitchFamily="50" charset="0"/>
              </a:rPr>
              <a:t> by a old oak tree to catch her breath.  </a:t>
            </a:r>
            <a:endParaRPr lang="en-GB" sz="2000" b="1" dirty="0">
              <a:latin typeface="OpenDyslexicMono" panose="00000500000000000000" pitchFamily="50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89935" y="486697"/>
            <a:ext cx="4218039" cy="1754326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GB" b="1" dirty="0" smtClean="0">
                <a:latin typeface="OpenDyslexicMono" panose="00000500000000000000" pitchFamily="50" charset="0"/>
              </a:rPr>
              <a:t>Can you edit this paragraph.</a:t>
            </a:r>
          </a:p>
          <a:p>
            <a:endParaRPr lang="en-GB" b="1" dirty="0" smtClean="0">
              <a:latin typeface="OpenDyslexicMono" panose="00000500000000000000" pitchFamily="50" charset="0"/>
            </a:endParaRPr>
          </a:p>
          <a:p>
            <a:r>
              <a:rPr lang="en-GB" b="1" dirty="0" smtClean="0">
                <a:latin typeface="OpenDyslexicMono" panose="00000500000000000000" pitchFamily="50" charset="0"/>
              </a:rPr>
              <a:t>Look for the spelling, grammar and punctuation mistakes.   </a:t>
            </a:r>
            <a:endParaRPr lang="en-GB" b="1" dirty="0">
              <a:latin typeface="OpenDyslexicMono" panose="00000500000000000000" pitchFamily="50" charset="0"/>
            </a:endParaRPr>
          </a:p>
        </p:txBody>
      </p:sp>
      <p:pic>
        <p:nvPicPr>
          <p:cNvPr id="5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7221794" y="449826"/>
            <a:ext cx="609600" cy="609600"/>
          </a:xfrm>
          <a:prstGeom prst="rect">
            <a:avLst/>
          </a:prstGeom>
        </p:spPr>
      </p:pic>
      <p:pic>
        <p:nvPicPr>
          <p:cNvPr id="7" name="Recorded Sound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9291483" y="449826"/>
            <a:ext cx="609600" cy="609600"/>
          </a:xfrm>
          <a:prstGeom prst="rect">
            <a:avLst/>
          </a:prstGeom>
        </p:spPr>
      </p:pic>
      <p:pic>
        <p:nvPicPr>
          <p:cNvPr id="8" name="Recorded Sound">
            <a:hlinkClick r:id="" action="ppaction://media"/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1056372" y="449826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21694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1064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1064"/>
                            </p:stCondLst>
                            <p:childTnLst>
                              <p:par>
                                <p:cTn id="8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15617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36681"/>
                            </p:stCondLst>
                            <p:childTnLst>
                              <p:par>
                                <p:cTn id="11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4498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audio>
              <p:cMediaNode vol="80000">
                <p:cTn id="1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audio>
              <p:cMediaNode vol="80000">
                <p:cTn id="1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387212" y="3820199"/>
            <a:ext cx="6096000" cy="2246769"/>
          </a:xfrm>
          <a:prstGeom prst="rect">
            <a:avLst/>
          </a:prstGeom>
          <a:solidFill>
            <a:srgbClr val="7030A0"/>
          </a:solidFill>
        </p:spPr>
        <p:txBody>
          <a:bodyPr>
            <a:spAutoFit/>
          </a:bodyPr>
          <a:lstStyle/>
          <a:p>
            <a:r>
              <a:rPr lang="en-GB" sz="2000" b="1" dirty="0">
                <a:latin typeface="OpenDyslexicMono" panose="00000500000000000000" pitchFamily="50" charset="0"/>
              </a:rPr>
              <a:t>Quickly, May </a:t>
            </a:r>
            <a:r>
              <a:rPr lang="en-GB" sz="2000" b="1" dirty="0" smtClean="0">
                <a:solidFill>
                  <a:srgbClr val="FF0000"/>
                </a:solidFill>
                <a:latin typeface="OpenDyslexicMono" panose="00000500000000000000" pitchFamily="50" charset="0"/>
              </a:rPr>
              <a:t>went</a:t>
            </a:r>
            <a:r>
              <a:rPr lang="en-GB" sz="2000" b="1" dirty="0" smtClean="0">
                <a:latin typeface="OpenDyslexicMono" panose="00000500000000000000" pitchFamily="50" charset="0"/>
              </a:rPr>
              <a:t> </a:t>
            </a:r>
            <a:r>
              <a:rPr lang="en-GB" sz="2000" b="1" dirty="0">
                <a:latin typeface="OpenDyslexicMono" panose="00000500000000000000" pitchFamily="50" charset="0"/>
              </a:rPr>
              <a:t>into the </a:t>
            </a:r>
            <a:r>
              <a:rPr lang="en-GB" sz="2000" b="1" dirty="0" smtClean="0">
                <a:latin typeface="OpenDyslexicMono" panose="00000500000000000000" pitchFamily="50" charset="0"/>
              </a:rPr>
              <a:t>garden</a:t>
            </a:r>
            <a:r>
              <a:rPr lang="en-GB" sz="2000" b="1" dirty="0" smtClean="0">
                <a:solidFill>
                  <a:srgbClr val="FF0000"/>
                </a:solidFill>
                <a:latin typeface="OpenDyslexicMono" panose="00000500000000000000" pitchFamily="50" charset="0"/>
              </a:rPr>
              <a:t>.</a:t>
            </a:r>
            <a:r>
              <a:rPr lang="en-GB" sz="2000" b="1" dirty="0" smtClean="0">
                <a:latin typeface="OpenDyslexicMono" panose="00000500000000000000" pitchFamily="50" charset="0"/>
              </a:rPr>
              <a:t> </a:t>
            </a:r>
            <a:r>
              <a:rPr lang="en-GB" sz="2000" b="1" dirty="0">
                <a:latin typeface="OpenDyslexicMono" panose="00000500000000000000" pitchFamily="50" charset="0"/>
              </a:rPr>
              <a:t>She </a:t>
            </a:r>
            <a:r>
              <a:rPr lang="en-GB" sz="2000" b="1" dirty="0" smtClean="0">
                <a:solidFill>
                  <a:srgbClr val="FF0000"/>
                </a:solidFill>
                <a:latin typeface="OpenDyslexicMono" panose="00000500000000000000" pitchFamily="50" charset="0"/>
              </a:rPr>
              <a:t>looked</a:t>
            </a:r>
            <a:r>
              <a:rPr lang="en-GB" sz="2000" b="1" dirty="0" smtClean="0">
                <a:latin typeface="OpenDyslexicMono" panose="00000500000000000000" pitchFamily="50" charset="0"/>
              </a:rPr>
              <a:t> </a:t>
            </a:r>
            <a:r>
              <a:rPr lang="en-GB" sz="2000" b="1" dirty="0">
                <a:latin typeface="OpenDyslexicMono" panose="00000500000000000000" pitchFamily="50" charset="0"/>
              </a:rPr>
              <a:t>around. </a:t>
            </a:r>
            <a:r>
              <a:rPr lang="en-GB" sz="2000" b="1" dirty="0" smtClean="0">
                <a:solidFill>
                  <a:srgbClr val="FF0000"/>
                </a:solidFill>
                <a:latin typeface="OpenDyslexicMono" panose="00000500000000000000" pitchFamily="50" charset="0"/>
              </a:rPr>
              <a:t>T</a:t>
            </a:r>
            <a:r>
              <a:rPr lang="en-GB" sz="2000" b="1" dirty="0" smtClean="0">
                <a:latin typeface="OpenDyslexicMono" panose="00000500000000000000" pitchFamily="50" charset="0"/>
              </a:rPr>
              <a:t>he </a:t>
            </a:r>
            <a:r>
              <a:rPr lang="en-GB" sz="2000" b="1" dirty="0" smtClean="0">
                <a:solidFill>
                  <a:srgbClr val="FF0000"/>
                </a:solidFill>
                <a:latin typeface="OpenDyslexicMono" panose="00000500000000000000" pitchFamily="50" charset="0"/>
              </a:rPr>
              <a:t>flower</a:t>
            </a:r>
            <a:r>
              <a:rPr lang="en-GB" sz="2000" b="1" dirty="0" smtClean="0">
                <a:latin typeface="OpenDyslexicMono" panose="00000500000000000000" pitchFamily="50" charset="0"/>
              </a:rPr>
              <a:t> </a:t>
            </a:r>
            <a:r>
              <a:rPr lang="en-GB" sz="2000" b="1" dirty="0">
                <a:latin typeface="OpenDyslexicMono" panose="00000500000000000000" pitchFamily="50" charset="0"/>
              </a:rPr>
              <a:t>beds were overgrown </a:t>
            </a:r>
            <a:r>
              <a:rPr lang="en-GB" sz="2000" b="1" dirty="0" smtClean="0">
                <a:solidFill>
                  <a:srgbClr val="FF0000"/>
                </a:solidFill>
                <a:latin typeface="OpenDyslexicMono" panose="00000500000000000000" pitchFamily="50" charset="0"/>
              </a:rPr>
              <a:t>with</a:t>
            </a:r>
            <a:r>
              <a:rPr lang="en-GB" sz="2000" b="1" dirty="0" smtClean="0">
                <a:latin typeface="OpenDyslexicMono" panose="00000500000000000000" pitchFamily="50" charset="0"/>
              </a:rPr>
              <a:t> </a:t>
            </a:r>
            <a:r>
              <a:rPr lang="en-GB" sz="2000" b="1" dirty="0">
                <a:latin typeface="OpenDyslexicMono" panose="00000500000000000000" pitchFamily="50" charset="0"/>
              </a:rPr>
              <a:t>weeds and the grass </a:t>
            </a:r>
            <a:r>
              <a:rPr lang="en-GB" sz="2000" b="1" dirty="0" smtClean="0">
                <a:latin typeface="OpenDyslexicMono" panose="00000500000000000000" pitchFamily="50" charset="0"/>
              </a:rPr>
              <a:t>was </a:t>
            </a:r>
            <a:r>
              <a:rPr lang="en-GB" sz="2000" b="1" dirty="0">
                <a:latin typeface="OpenDyslexicMono" panose="00000500000000000000" pitchFamily="50" charset="0"/>
              </a:rPr>
              <a:t>in need of mowing. She </a:t>
            </a:r>
            <a:r>
              <a:rPr lang="en-GB" sz="2000" b="1" dirty="0" smtClean="0">
                <a:solidFill>
                  <a:srgbClr val="FF0000"/>
                </a:solidFill>
                <a:latin typeface="OpenDyslexicMono" panose="00000500000000000000" pitchFamily="50" charset="0"/>
              </a:rPr>
              <a:t>stopped</a:t>
            </a:r>
            <a:r>
              <a:rPr lang="en-GB" sz="2000" b="1" dirty="0" smtClean="0">
                <a:latin typeface="OpenDyslexicMono" panose="00000500000000000000" pitchFamily="50" charset="0"/>
              </a:rPr>
              <a:t> </a:t>
            </a:r>
            <a:r>
              <a:rPr lang="en-GB" sz="2000" b="1" dirty="0">
                <a:latin typeface="OpenDyslexicMono" panose="00000500000000000000" pitchFamily="50" charset="0"/>
              </a:rPr>
              <a:t>by </a:t>
            </a:r>
            <a:r>
              <a:rPr lang="en-GB" sz="2000" b="1" dirty="0" smtClean="0">
                <a:solidFill>
                  <a:srgbClr val="FF0000"/>
                </a:solidFill>
                <a:latin typeface="OpenDyslexicMono" panose="00000500000000000000" pitchFamily="50" charset="0"/>
              </a:rPr>
              <a:t>an</a:t>
            </a:r>
            <a:r>
              <a:rPr lang="en-GB" sz="2000" b="1" dirty="0" smtClean="0">
                <a:latin typeface="OpenDyslexicMono" panose="00000500000000000000" pitchFamily="50" charset="0"/>
              </a:rPr>
              <a:t> </a:t>
            </a:r>
            <a:r>
              <a:rPr lang="en-GB" sz="2000" b="1" dirty="0">
                <a:latin typeface="OpenDyslexicMono" panose="00000500000000000000" pitchFamily="50" charset="0"/>
              </a:rPr>
              <a:t>old oak tree to catch her breath. </a:t>
            </a:r>
            <a:endParaRPr lang="en-GB" sz="2000" dirty="0"/>
          </a:p>
        </p:txBody>
      </p:sp>
      <p:sp>
        <p:nvSpPr>
          <p:cNvPr id="3" name="Rectangle 2"/>
          <p:cNvSpPr/>
          <p:nvPr/>
        </p:nvSpPr>
        <p:spPr>
          <a:xfrm>
            <a:off x="3387212" y="1419009"/>
            <a:ext cx="6096000" cy="2246769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>
            <a:spAutoFit/>
          </a:bodyPr>
          <a:lstStyle/>
          <a:p>
            <a:r>
              <a:rPr lang="en-GB" b="1" dirty="0" smtClean="0">
                <a:latin typeface="OpenDyslexicMono" panose="00000500000000000000" pitchFamily="50" charset="0"/>
              </a:rPr>
              <a:t> </a:t>
            </a:r>
            <a:r>
              <a:rPr lang="en-GB" sz="2000" b="1" dirty="0" smtClean="0">
                <a:latin typeface="OpenDyslexicMono" panose="00000500000000000000" pitchFamily="50" charset="0"/>
              </a:rPr>
              <a:t>Quickly, May </a:t>
            </a:r>
            <a:r>
              <a:rPr lang="en-GB" sz="2000" b="1" dirty="0" err="1" smtClean="0">
                <a:solidFill>
                  <a:srgbClr val="FF0000"/>
                </a:solidFill>
                <a:latin typeface="OpenDyslexicMono" panose="00000500000000000000" pitchFamily="50" charset="0"/>
              </a:rPr>
              <a:t>whent</a:t>
            </a:r>
            <a:r>
              <a:rPr lang="en-GB" sz="2000" b="1" dirty="0" smtClean="0">
                <a:latin typeface="OpenDyslexicMono" panose="00000500000000000000" pitchFamily="50" charset="0"/>
              </a:rPr>
              <a:t> into the garden She </a:t>
            </a:r>
            <a:r>
              <a:rPr lang="en-GB" sz="2000" b="1" dirty="0" smtClean="0">
                <a:solidFill>
                  <a:srgbClr val="FF0000"/>
                </a:solidFill>
                <a:latin typeface="OpenDyslexicMono" panose="00000500000000000000" pitchFamily="50" charset="0"/>
              </a:rPr>
              <a:t>look</a:t>
            </a:r>
            <a:r>
              <a:rPr lang="en-GB" sz="2000" b="1" dirty="0" smtClean="0">
                <a:latin typeface="OpenDyslexicMono" panose="00000500000000000000" pitchFamily="50" charset="0"/>
              </a:rPr>
              <a:t> around. </a:t>
            </a:r>
            <a:r>
              <a:rPr lang="en-GB" sz="2000" b="1" dirty="0" smtClean="0">
                <a:solidFill>
                  <a:srgbClr val="FF0000"/>
                </a:solidFill>
                <a:latin typeface="OpenDyslexicMono" panose="00000500000000000000" pitchFamily="50" charset="0"/>
              </a:rPr>
              <a:t>t</a:t>
            </a:r>
            <a:r>
              <a:rPr lang="en-GB" sz="2000" b="1" dirty="0" smtClean="0">
                <a:latin typeface="OpenDyslexicMono" panose="00000500000000000000" pitchFamily="50" charset="0"/>
              </a:rPr>
              <a:t>he </a:t>
            </a:r>
            <a:r>
              <a:rPr lang="en-GB" sz="2000" b="1" dirty="0" smtClean="0">
                <a:solidFill>
                  <a:srgbClr val="FF0000"/>
                </a:solidFill>
                <a:latin typeface="OpenDyslexicMono" panose="00000500000000000000" pitchFamily="50" charset="0"/>
              </a:rPr>
              <a:t>flour</a:t>
            </a:r>
            <a:r>
              <a:rPr lang="en-GB" sz="2000" b="1" dirty="0" smtClean="0">
                <a:latin typeface="OpenDyslexicMono" panose="00000500000000000000" pitchFamily="50" charset="0"/>
              </a:rPr>
              <a:t> beds were overgrown </a:t>
            </a:r>
            <a:r>
              <a:rPr lang="en-GB" sz="2000" b="1" dirty="0" err="1" smtClean="0">
                <a:solidFill>
                  <a:srgbClr val="FF0000"/>
                </a:solidFill>
                <a:latin typeface="OpenDyslexicMono" panose="00000500000000000000" pitchFamily="50" charset="0"/>
              </a:rPr>
              <a:t>wif</a:t>
            </a:r>
            <a:r>
              <a:rPr lang="en-GB" sz="2000" b="1" dirty="0" smtClean="0">
                <a:latin typeface="OpenDyslexicMono" panose="00000500000000000000" pitchFamily="50" charset="0"/>
              </a:rPr>
              <a:t> weeds and the grass </a:t>
            </a:r>
            <a:r>
              <a:rPr lang="en-GB" sz="2000" b="1" dirty="0" err="1" smtClean="0">
                <a:solidFill>
                  <a:srgbClr val="FF0000"/>
                </a:solidFill>
                <a:latin typeface="OpenDyslexicMono" panose="00000500000000000000" pitchFamily="50" charset="0"/>
              </a:rPr>
              <a:t>waz</a:t>
            </a:r>
            <a:r>
              <a:rPr lang="en-GB" sz="2000" b="1" dirty="0" smtClean="0">
                <a:latin typeface="OpenDyslexicMono" panose="00000500000000000000" pitchFamily="50" charset="0"/>
              </a:rPr>
              <a:t> in need of mowing. She </a:t>
            </a:r>
            <a:r>
              <a:rPr lang="en-GB" sz="2000" b="1" dirty="0" err="1" smtClean="0">
                <a:solidFill>
                  <a:srgbClr val="FF0000"/>
                </a:solidFill>
                <a:latin typeface="OpenDyslexicMono" panose="00000500000000000000" pitchFamily="50" charset="0"/>
              </a:rPr>
              <a:t>stoped</a:t>
            </a:r>
            <a:r>
              <a:rPr lang="en-GB" sz="2000" b="1" dirty="0" smtClean="0">
                <a:latin typeface="OpenDyslexicMono" panose="00000500000000000000" pitchFamily="50" charset="0"/>
              </a:rPr>
              <a:t> by </a:t>
            </a:r>
            <a:r>
              <a:rPr lang="en-GB" sz="2000" b="1" dirty="0" smtClean="0">
                <a:solidFill>
                  <a:srgbClr val="FF0000"/>
                </a:solidFill>
                <a:latin typeface="OpenDyslexicMono" panose="00000500000000000000" pitchFamily="50" charset="0"/>
              </a:rPr>
              <a:t>a</a:t>
            </a:r>
            <a:r>
              <a:rPr lang="en-GB" sz="2000" b="1" dirty="0" smtClean="0">
                <a:latin typeface="OpenDyslexicMono" panose="00000500000000000000" pitchFamily="50" charset="0"/>
              </a:rPr>
              <a:t> old oak tree to catch her breath.  </a:t>
            </a:r>
            <a:endParaRPr lang="en-GB" sz="2000" b="1" dirty="0">
              <a:latin typeface="OpenDyslexicMono" panose="00000500000000000000" pitchFamily="50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941439" y="1617801"/>
            <a:ext cx="1902542" cy="64633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GB" b="1" dirty="0" smtClean="0">
                <a:solidFill>
                  <a:srgbClr val="FF0000"/>
                </a:solidFill>
                <a:latin typeface="OpenDyslexicMono" panose="00000500000000000000" pitchFamily="50" charset="0"/>
              </a:rPr>
              <a:t>Full stop needed.</a:t>
            </a:r>
            <a:endParaRPr lang="en-GB" b="1" dirty="0">
              <a:solidFill>
                <a:srgbClr val="FF0000"/>
              </a:solidFill>
              <a:latin typeface="OpenDyslexicMono" panose="00000500000000000000" pitchFamily="50" charset="0"/>
            </a:endParaRPr>
          </a:p>
        </p:txBody>
      </p:sp>
      <p:cxnSp>
        <p:nvCxnSpPr>
          <p:cNvPr id="6" name="Straight Arrow Connector 5"/>
          <p:cNvCxnSpPr/>
          <p:nvPr/>
        </p:nvCxnSpPr>
        <p:spPr>
          <a:xfrm flipV="1">
            <a:off x="2477729" y="1940966"/>
            <a:ext cx="2190134" cy="86197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4667863" y="194215"/>
            <a:ext cx="2639961" cy="1015663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2000" b="1" dirty="0" smtClean="0">
                <a:latin typeface="OpenDyslexicMono" panose="00000500000000000000" pitchFamily="50" charset="0"/>
              </a:rPr>
              <a:t>How many mistakes did you find?</a:t>
            </a:r>
            <a:endParaRPr lang="en-GB" sz="2000" b="1" dirty="0">
              <a:latin typeface="OpenDyslexicMono" panose="00000500000000000000" pitchFamily="50" charset="0"/>
            </a:endParaRPr>
          </a:p>
        </p:txBody>
      </p:sp>
      <p:pic>
        <p:nvPicPr>
          <p:cNvPr id="8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9891252" y="397246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24298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624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43200" y="2191672"/>
            <a:ext cx="7610475" cy="436245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3904870" y="1107373"/>
            <a:ext cx="497219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/>
              <a:t>https://www.youtube.com/watch?v=1T6PmQQlKss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80219" y="619432"/>
            <a:ext cx="2566220" cy="64633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b="1" dirty="0" smtClean="0">
                <a:latin typeface="OpenDyslexicMono" panose="00000500000000000000" pitchFamily="50" charset="0"/>
              </a:rPr>
              <a:t>Improving your story.</a:t>
            </a:r>
            <a:endParaRPr lang="en-GB" b="1" dirty="0">
              <a:latin typeface="OpenDyslexicMono" panose="00000500000000000000" pitchFamily="50" charset="0"/>
            </a:endParaRPr>
          </a:p>
        </p:txBody>
      </p:sp>
      <p:pic>
        <p:nvPicPr>
          <p:cNvPr id="5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9935496" y="682439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79340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586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492477" y="1283110"/>
            <a:ext cx="7919884" cy="4524315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b="1" dirty="0" smtClean="0">
                <a:latin typeface="OpenDyslexicMono" panose="00000500000000000000" pitchFamily="50" charset="0"/>
              </a:rPr>
              <a:t>Look at these sentences. Chooses one to improve. </a:t>
            </a:r>
          </a:p>
          <a:p>
            <a:endParaRPr lang="en-GB" b="1" dirty="0">
              <a:latin typeface="OpenDyslexicMono" panose="00000500000000000000" pitchFamily="50" charset="0"/>
            </a:endParaRPr>
          </a:p>
          <a:p>
            <a:endParaRPr lang="en-GB" b="1" dirty="0" smtClean="0">
              <a:latin typeface="OpenDyslexicMono" panose="00000500000000000000" pitchFamily="50" charset="0"/>
            </a:endParaRPr>
          </a:p>
          <a:p>
            <a:pPr marL="342900" indent="-342900">
              <a:buAutoNum type="arabicPeriod"/>
            </a:pPr>
            <a:r>
              <a:rPr lang="en-GB" b="1" dirty="0" smtClean="0">
                <a:latin typeface="OpenDyslexicMono" panose="00000500000000000000" pitchFamily="50" charset="0"/>
              </a:rPr>
              <a:t>May walked into the garden.</a:t>
            </a:r>
          </a:p>
          <a:p>
            <a:pPr marL="342900" indent="-342900">
              <a:buAutoNum type="arabicPeriod"/>
            </a:pPr>
            <a:endParaRPr lang="en-GB" b="1" dirty="0">
              <a:latin typeface="OpenDyslexicMono" panose="00000500000000000000" pitchFamily="50" charset="0"/>
            </a:endParaRPr>
          </a:p>
          <a:p>
            <a:pPr marL="342900" indent="-342900">
              <a:buAutoNum type="arabicPeriod"/>
            </a:pPr>
            <a:r>
              <a:rPr lang="en-GB" b="1" dirty="0" smtClean="0">
                <a:latin typeface="OpenDyslexicMono" panose="00000500000000000000" pitchFamily="50" charset="0"/>
              </a:rPr>
              <a:t> She looked around.</a:t>
            </a:r>
          </a:p>
          <a:p>
            <a:pPr marL="342900" indent="-342900">
              <a:buAutoNum type="arabicPeriod"/>
            </a:pPr>
            <a:endParaRPr lang="en-GB" b="1" dirty="0">
              <a:latin typeface="OpenDyslexicMono" panose="00000500000000000000" pitchFamily="50" charset="0"/>
            </a:endParaRPr>
          </a:p>
          <a:p>
            <a:pPr marL="342900" indent="-342900">
              <a:buAutoNum type="arabicPeriod"/>
            </a:pPr>
            <a:r>
              <a:rPr lang="en-GB" b="1" dirty="0" smtClean="0">
                <a:latin typeface="OpenDyslexicMono" panose="00000500000000000000" pitchFamily="50" charset="0"/>
              </a:rPr>
              <a:t>She stopped by an old oak tree to catch her breath. </a:t>
            </a:r>
          </a:p>
          <a:p>
            <a:pPr marL="342900" indent="-342900">
              <a:buAutoNum type="arabicPeriod"/>
            </a:pPr>
            <a:endParaRPr lang="en-GB" b="1" dirty="0" smtClean="0">
              <a:latin typeface="OpenDyslexicMono" panose="00000500000000000000" pitchFamily="50" charset="0"/>
            </a:endParaRPr>
          </a:p>
          <a:p>
            <a:pPr marL="342900" indent="-342900">
              <a:buAutoNum type="arabicPeriod"/>
            </a:pPr>
            <a:endParaRPr lang="en-GB" b="1" dirty="0">
              <a:latin typeface="OpenDyslexicMono" panose="00000500000000000000" pitchFamily="50" charset="0"/>
            </a:endParaRPr>
          </a:p>
          <a:p>
            <a:r>
              <a:rPr lang="en-GB" b="1" dirty="0" smtClean="0">
                <a:latin typeface="OpenDyslexicMono" panose="00000500000000000000" pitchFamily="50" charset="0"/>
              </a:rPr>
              <a:t>You can add fronted adverbials, non- finite verbs, a subordinating conjunction, more powerful verbs or interesting adjectives.</a:t>
            </a:r>
            <a:endParaRPr lang="en-GB" b="1" dirty="0">
              <a:latin typeface="OpenDyslexicMono" panose="00000500000000000000" pitchFamily="50" charset="0"/>
            </a:endParaRPr>
          </a:p>
          <a:p>
            <a:pPr marL="342900" indent="-342900">
              <a:buAutoNum type="arabicPeriod"/>
            </a:pPr>
            <a:endParaRPr lang="en-GB" b="1" dirty="0">
              <a:latin typeface="OpenDyslexicMono" panose="00000500000000000000" pitchFamily="50" charset="0"/>
            </a:endParaRPr>
          </a:p>
        </p:txBody>
      </p:sp>
      <p:pic>
        <p:nvPicPr>
          <p:cNvPr id="3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814619" y="233516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64753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9506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2943" y="2625213"/>
            <a:ext cx="5222674" cy="396820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74462" y="1202915"/>
            <a:ext cx="6219780" cy="351656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796116" y="545690"/>
            <a:ext cx="5663381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b="1" dirty="0" smtClean="0">
                <a:latin typeface="OpenDyslexicMono" panose="00000500000000000000" pitchFamily="50" charset="0"/>
              </a:rPr>
              <a:t>Subordinating Conjunctions</a:t>
            </a:r>
            <a:endParaRPr lang="en-GB" b="1" dirty="0">
              <a:latin typeface="OpenDyslexicMono" panose="00000500000000000000" pitchFamily="50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25910" y="730356"/>
            <a:ext cx="3819832" cy="64633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GB" dirty="0" smtClean="0">
                <a:latin typeface="OpenDyslexicMono" panose="00000500000000000000" pitchFamily="50" charset="0"/>
              </a:rPr>
              <a:t>Use these to help you improve your writing.</a:t>
            </a:r>
            <a:endParaRPr lang="en-GB" dirty="0">
              <a:latin typeface="OpenDyslexicMono" panose="00000500000000000000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586107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227006" y="2389605"/>
            <a:ext cx="8470490" cy="2031325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 marL="342900" indent="-342900">
              <a:buAutoNum type="arabicPeriod"/>
            </a:pPr>
            <a:r>
              <a:rPr lang="en-GB" b="1" dirty="0" smtClean="0">
                <a:solidFill>
                  <a:srgbClr val="FF0000"/>
                </a:solidFill>
                <a:latin typeface="OpenDyslexicMono" panose="00000500000000000000" pitchFamily="50" charset="0"/>
              </a:rPr>
              <a:t>Quietly</a:t>
            </a:r>
            <a:r>
              <a:rPr lang="en-GB" b="1" dirty="0" smtClean="0">
                <a:latin typeface="OpenDyslexicMono" panose="00000500000000000000" pitchFamily="50" charset="0"/>
              </a:rPr>
              <a:t>, May </a:t>
            </a:r>
            <a:r>
              <a:rPr lang="en-GB" b="1" dirty="0">
                <a:latin typeface="OpenDyslexicMono" panose="00000500000000000000" pitchFamily="50" charset="0"/>
              </a:rPr>
              <a:t>walked into the </a:t>
            </a:r>
            <a:r>
              <a:rPr lang="en-GB" b="1" dirty="0" smtClean="0">
                <a:solidFill>
                  <a:srgbClr val="FF0000"/>
                </a:solidFill>
                <a:latin typeface="OpenDyslexicMono" panose="00000500000000000000" pitchFamily="50" charset="0"/>
              </a:rPr>
              <a:t>ornate</a:t>
            </a:r>
            <a:r>
              <a:rPr lang="en-GB" b="1" dirty="0" smtClean="0">
                <a:latin typeface="OpenDyslexicMono" panose="00000500000000000000" pitchFamily="50" charset="0"/>
              </a:rPr>
              <a:t> garden</a:t>
            </a:r>
            <a:r>
              <a:rPr lang="en-GB" b="1" dirty="0">
                <a:latin typeface="OpenDyslexicMono" panose="00000500000000000000" pitchFamily="50" charset="0"/>
              </a:rPr>
              <a:t>.</a:t>
            </a:r>
          </a:p>
          <a:p>
            <a:pPr marL="342900" indent="-342900">
              <a:buAutoNum type="arabicPeriod"/>
            </a:pPr>
            <a:endParaRPr lang="en-GB" b="1" dirty="0">
              <a:latin typeface="OpenDyslexicMono" panose="00000500000000000000" pitchFamily="50" charset="0"/>
            </a:endParaRPr>
          </a:p>
          <a:p>
            <a:pPr marL="342900" indent="-342900">
              <a:buAutoNum type="arabicPeriod"/>
            </a:pPr>
            <a:r>
              <a:rPr lang="en-GB" b="1" dirty="0">
                <a:latin typeface="OpenDyslexicMono" panose="00000500000000000000" pitchFamily="50" charset="0"/>
              </a:rPr>
              <a:t> </a:t>
            </a:r>
            <a:r>
              <a:rPr lang="en-GB" b="1" dirty="0" smtClean="0">
                <a:solidFill>
                  <a:srgbClr val="FF0000"/>
                </a:solidFill>
                <a:latin typeface="OpenDyslexicMono" panose="00000500000000000000" pitchFamily="50" charset="0"/>
              </a:rPr>
              <a:t>As</a:t>
            </a:r>
            <a:r>
              <a:rPr lang="en-GB" b="1" dirty="0" smtClean="0">
                <a:latin typeface="OpenDyslexicMono" panose="00000500000000000000" pitchFamily="50" charset="0"/>
              </a:rPr>
              <a:t> she </a:t>
            </a:r>
            <a:r>
              <a:rPr lang="en-GB" b="1" dirty="0">
                <a:latin typeface="OpenDyslexicMono" panose="00000500000000000000" pitchFamily="50" charset="0"/>
              </a:rPr>
              <a:t>looked </a:t>
            </a:r>
            <a:r>
              <a:rPr lang="en-GB" b="1" dirty="0" smtClean="0">
                <a:latin typeface="OpenDyslexicMono" panose="00000500000000000000" pitchFamily="50" charset="0"/>
              </a:rPr>
              <a:t>around, she noticed that the grass needed mowing .</a:t>
            </a:r>
            <a:endParaRPr lang="en-GB" b="1" dirty="0">
              <a:latin typeface="OpenDyslexicMono" panose="00000500000000000000" pitchFamily="50" charset="0"/>
            </a:endParaRPr>
          </a:p>
          <a:p>
            <a:pPr marL="342900" indent="-342900">
              <a:buAutoNum type="arabicPeriod"/>
            </a:pPr>
            <a:endParaRPr lang="en-GB" b="1" dirty="0">
              <a:latin typeface="OpenDyslexicMono" panose="00000500000000000000" pitchFamily="50" charset="0"/>
            </a:endParaRPr>
          </a:p>
          <a:p>
            <a:pPr marL="342900" indent="-342900">
              <a:buAutoNum type="arabicPeriod"/>
            </a:pPr>
            <a:r>
              <a:rPr lang="en-GB" b="1" dirty="0">
                <a:latin typeface="OpenDyslexicMono" panose="00000500000000000000" pitchFamily="50" charset="0"/>
              </a:rPr>
              <a:t>She </a:t>
            </a:r>
            <a:r>
              <a:rPr lang="en-GB" b="1" dirty="0" smtClean="0">
                <a:solidFill>
                  <a:srgbClr val="FF0000"/>
                </a:solidFill>
                <a:latin typeface="OpenDyslexicMono" panose="00000500000000000000" pitchFamily="50" charset="0"/>
              </a:rPr>
              <a:t>rested</a:t>
            </a:r>
            <a:r>
              <a:rPr lang="en-GB" b="1" dirty="0" smtClean="0">
                <a:latin typeface="OpenDyslexicMono" panose="00000500000000000000" pitchFamily="50" charset="0"/>
              </a:rPr>
              <a:t> </a:t>
            </a:r>
            <a:r>
              <a:rPr lang="en-GB" b="1" dirty="0">
                <a:latin typeface="OpenDyslexicMono" panose="00000500000000000000" pitchFamily="50" charset="0"/>
              </a:rPr>
              <a:t>by an </a:t>
            </a:r>
            <a:r>
              <a:rPr lang="en-GB" b="1" dirty="0" smtClean="0">
                <a:solidFill>
                  <a:srgbClr val="FF0000"/>
                </a:solidFill>
                <a:latin typeface="OpenDyslexicMono" panose="00000500000000000000" pitchFamily="50" charset="0"/>
              </a:rPr>
              <a:t>ancient</a:t>
            </a:r>
            <a:r>
              <a:rPr lang="en-GB" b="1" dirty="0" smtClean="0">
                <a:latin typeface="OpenDyslexicMono" panose="00000500000000000000" pitchFamily="50" charset="0"/>
              </a:rPr>
              <a:t> </a:t>
            </a:r>
            <a:r>
              <a:rPr lang="en-GB" b="1" dirty="0">
                <a:latin typeface="OpenDyslexicMono" panose="00000500000000000000" pitchFamily="50" charset="0"/>
              </a:rPr>
              <a:t>oak tree to catch her breath. </a:t>
            </a:r>
          </a:p>
        </p:txBody>
      </p:sp>
      <p:pic>
        <p:nvPicPr>
          <p:cNvPr id="3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6676103" y="439994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23628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4879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418736" y="427704"/>
            <a:ext cx="8126361" cy="3970318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b="1" dirty="0" smtClean="0">
                <a:latin typeface="OpenDyslexicMono" panose="00000500000000000000" pitchFamily="50" charset="0"/>
              </a:rPr>
              <a:t>Now reread your story.</a:t>
            </a:r>
          </a:p>
          <a:p>
            <a:endParaRPr lang="en-GB" b="1" dirty="0">
              <a:latin typeface="OpenDyslexicMono" panose="00000500000000000000" pitchFamily="50" charset="0"/>
            </a:endParaRPr>
          </a:p>
          <a:p>
            <a:r>
              <a:rPr lang="en-GB" b="1" dirty="0" smtClean="0">
                <a:latin typeface="OpenDyslexicMono" panose="00000500000000000000" pitchFamily="50" charset="0"/>
              </a:rPr>
              <a:t> </a:t>
            </a:r>
            <a:endParaRPr lang="en-GB" b="1" dirty="0" smtClean="0">
              <a:latin typeface="OpenDyslexicMono" panose="00000500000000000000" pitchFamily="50" charset="0"/>
            </a:endParaRPr>
          </a:p>
          <a:p>
            <a:endParaRPr lang="en-GB" b="1" dirty="0">
              <a:latin typeface="OpenDyslexicMono" panose="00000500000000000000" pitchFamily="50" charset="0"/>
            </a:endParaRPr>
          </a:p>
          <a:p>
            <a:r>
              <a:rPr lang="en-GB" b="1" dirty="0" smtClean="0">
                <a:latin typeface="OpenDyslexicMono" panose="00000500000000000000" pitchFamily="50" charset="0"/>
              </a:rPr>
              <a:t>Choose a paragraph to improve.</a:t>
            </a:r>
          </a:p>
          <a:p>
            <a:endParaRPr lang="en-GB" b="1" dirty="0">
              <a:latin typeface="OpenDyslexicMono" panose="00000500000000000000" pitchFamily="50" charset="0"/>
            </a:endParaRPr>
          </a:p>
          <a:p>
            <a:r>
              <a:rPr lang="en-GB" b="1" dirty="0" smtClean="0">
                <a:latin typeface="OpenDyslexicMono" panose="00000500000000000000" pitchFamily="50" charset="0"/>
              </a:rPr>
              <a:t>Does it make sense?</a:t>
            </a:r>
          </a:p>
          <a:p>
            <a:endParaRPr lang="en-GB" b="1" dirty="0">
              <a:latin typeface="OpenDyslexicMono" panose="00000500000000000000" pitchFamily="50" charset="0"/>
            </a:endParaRPr>
          </a:p>
          <a:p>
            <a:endParaRPr lang="en-GB" b="1" dirty="0" smtClean="0">
              <a:latin typeface="OpenDyslexicMono" panose="00000500000000000000" pitchFamily="50" charset="0"/>
            </a:endParaRPr>
          </a:p>
          <a:p>
            <a:r>
              <a:rPr lang="en-GB" b="1" dirty="0" smtClean="0">
                <a:latin typeface="OpenDyslexicMono" panose="00000500000000000000" pitchFamily="50" charset="0"/>
              </a:rPr>
              <a:t>Do you notice any spelling, punctuation or grammar mistakes?</a:t>
            </a:r>
          </a:p>
          <a:p>
            <a:endParaRPr lang="en-GB" b="1" dirty="0">
              <a:latin typeface="OpenDyslexicMono" panose="00000500000000000000" pitchFamily="50" charset="0"/>
            </a:endParaRPr>
          </a:p>
          <a:p>
            <a:endParaRPr lang="en-GB" b="1" dirty="0" smtClean="0">
              <a:latin typeface="OpenDyslexicMono" panose="00000500000000000000" pitchFamily="50" charset="0"/>
            </a:endParaRPr>
          </a:p>
          <a:p>
            <a:r>
              <a:rPr lang="en-GB" b="1" dirty="0" smtClean="0">
                <a:latin typeface="OpenDyslexicMono" panose="00000500000000000000" pitchFamily="50" charset="0"/>
              </a:rPr>
              <a:t>Could you improve some of the sentences?</a:t>
            </a:r>
            <a:endParaRPr lang="en-GB" b="1" dirty="0">
              <a:latin typeface="OpenDyslexicMono" panose="00000500000000000000" pitchFamily="50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599663" y="3362632"/>
            <a:ext cx="1960437" cy="2169550"/>
          </a:xfrm>
          <a:prstGeom prst="rect">
            <a:avLst/>
          </a:prstGeom>
        </p:spPr>
      </p:pic>
      <p:pic>
        <p:nvPicPr>
          <p:cNvPr id="4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2418736" y="5532182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9782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3037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392129" y="3885124"/>
            <a:ext cx="6695768" cy="1477328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b="1" dirty="0" smtClean="0">
                <a:latin typeface="OpenDyslexicMono" panose="00000500000000000000" pitchFamily="50" charset="0"/>
              </a:rPr>
              <a:t>Read your edited and improved paragraph. </a:t>
            </a:r>
          </a:p>
          <a:p>
            <a:endParaRPr lang="en-GB" b="1" dirty="0">
              <a:latin typeface="OpenDyslexicMono" panose="00000500000000000000" pitchFamily="50" charset="0"/>
            </a:endParaRPr>
          </a:p>
          <a:p>
            <a:endParaRPr lang="en-GB" b="1" dirty="0" smtClean="0">
              <a:latin typeface="OpenDyslexicMono" panose="00000500000000000000" pitchFamily="50" charset="0"/>
            </a:endParaRPr>
          </a:p>
          <a:p>
            <a:r>
              <a:rPr lang="en-GB" b="1" dirty="0" smtClean="0">
                <a:latin typeface="OpenDyslexicMono" panose="00000500000000000000" pitchFamily="50" charset="0"/>
              </a:rPr>
              <a:t>Have you made it even better?</a:t>
            </a:r>
            <a:endParaRPr lang="en-GB" b="1" dirty="0" smtClean="0">
              <a:latin typeface="OpenDyslexicMono" panose="00000500000000000000" pitchFamily="50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742374" y="922849"/>
            <a:ext cx="2943225" cy="250507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45690" y="530942"/>
            <a:ext cx="2389239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b="1" dirty="0" smtClean="0">
                <a:latin typeface="OpenDyslexicMono" panose="00000500000000000000" pitchFamily="50" charset="0"/>
              </a:rPr>
              <a:t>Plenary</a:t>
            </a:r>
            <a:endParaRPr lang="en-GB" b="1" dirty="0">
              <a:latin typeface="OpenDyslexicMono" panose="00000500000000000000" pitchFamily="50" charset="0"/>
            </a:endParaRPr>
          </a:p>
        </p:txBody>
      </p:sp>
      <p:pic>
        <p:nvPicPr>
          <p:cNvPr id="5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0087897" y="410808"/>
            <a:ext cx="609600" cy="609600"/>
          </a:xfrm>
          <a:prstGeom prst="rect">
            <a:avLst/>
          </a:prstGeom>
        </p:spPr>
      </p:pic>
      <p:pic>
        <p:nvPicPr>
          <p:cNvPr id="6" name="Recorded Sound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0087897" y="1172808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85845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7093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7093"/>
                            </p:stCondLst>
                            <p:childTnLst>
                              <p:par>
                                <p:cTn id="8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20483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audio>
              <p:cMediaNode vol="80000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173</TotalTime>
  <Words>339</Words>
  <Application>Microsoft Office PowerPoint</Application>
  <PresentationFormat>Widescreen</PresentationFormat>
  <Paragraphs>52</Paragraphs>
  <Slides>9</Slides>
  <Notes>0</Notes>
  <HiddenSlides>0</HiddenSlides>
  <MMClips>11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4" baseType="lpstr">
      <vt:lpstr>Arial</vt:lpstr>
      <vt:lpstr>Calibri</vt:lpstr>
      <vt:lpstr>Calibri Light</vt:lpstr>
      <vt:lpstr>OpenDyslexicMono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Maynes, Heather</dc:creator>
  <cp:lastModifiedBy>Maynes, Heather</cp:lastModifiedBy>
  <cp:revision>7</cp:revision>
  <dcterms:created xsi:type="dcterms:W3CDTF">2021-01-06T14:45:10Z</dcterms:created>
  <dcterms:modified xsi:type="dcterms:W3CDTF">2021-01-11T20:12:49Z</dcterms:modified>
</cp:coreProperties>
</file>