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251972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220275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65858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5538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51228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0819A6-48DA-414E-BB13-5ACEA67FD85A}"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144267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0819A6-48DA-414E-BB13-5ACEA67FD85A}" type="datetimeFigureOut">
              <a:rPr lang="en-GB" smtClean="0"/>
              <a:t>04/01/2021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1051963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0819A6-48DA-414E-BB13-5ACEA67FD85A}" type="datetimeFigureOut">
              <a:rPr lang="en-GB" smtClean="0"/>
              <a:t>04/01/2021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288763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819A6-48DA-414E-BB13-5ACEA67FD85A}" type="datetimeFigureOut">
              <a:rPr lang="en-GB" smtClean="0"/>
              <a:t>04/01/2021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152060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0819A6-48DA-414E-BB13-5ACEA67FD85A}"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10908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0819A6-48DA-414E-BB13-5ACEA67FD85A}"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47730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819A6-48DA-414E-BB13-5ACEA67FD85A}" type="datetimeFigureOut">
              <a:rPr lang="en-GB" smtClean="0"/>
              <a:t>04/01/2021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485C1-A0FB-4554-B653-40FB318BF06D}" type="slidenum">
              <a:rPr lang="en-GB" smtClean="0"/>
              <a:t>‹#›</a:t>
            </a:fld>
            <a:endParaRPr lang="en-GB"/>
          </a:p>
        </p:txBody>
      </p:sp>
    </p:spTree>
    <p:extLst>
      <p:ext uri="{BB962C8B-B14F-4D97-AF65-F5344CB8AC3E}">
        <p14:creationId xmlns:p14="http://schemas.microsoft.com/office/powerpoint/2010/main" val="29376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3484" y="1460090"/>
            <a:ext cx="7285703" cy="3539430"/>
          </a:xfrm>
          <a:prstGeom prst="rect">
            <a:avLst/>
          </a:prstGeom>
          <a:solidFill>
            <a:schemeClr val="accent5">
              <a:lumMod val="60000"/>
              <a:lumOff val="40000"/>
            </a:schemeClr>
          </a:solidFill>
        </p:spPr>
        <p:txBody>
          <a:bodyPr wrap="square" rtlCol="0">
            <a:spAutoFit/>
          </a:bodyPr>
          <a:lstStyle/>
          <a:p>
            <a:pPr algn="ctr"/>
            <a:r>
              <a:rPr lang="en-GB" sz="2800" b="1" dirty="0" smtClean="0">
                <a:latin typeface="OpenDyslexicMono" panose="00000500000000000000" pitchFamily="50" charset="0"/>
              </a:rPr>
              <a:t>Talk for Writing </a:t>
            </a:r>
          </a:p>
          <a:p>
            <a:endParaRPr lang="en-GB" sz="2800" b="1" dirty="0">
              <a:latin typeface="OpenDyslexicMono" panose="00000500000000000000" pitchFamily="50" charset="0"/>
            </a:endParaRPr>
          </a:p>
          <a:p>
            <a:pPr algn="ctr"/>
            <a:r>
              <a:rPr lang="en-GB" sz="2800" b="1" dirty="0" smtClean="0">
                <a:latin typeface="OpenDyslexicMono" panose="00000500000000000000" pitchFamily="50" charset="0"/>
              </a:rPr>
              <a:t>Historical Fiction</a:t>
            </a:r>
          </a:p>
          <a:p>
            <a:pPr algn="ctr"/>
            <a:r>
              <a:rPr lang="en-GB" sz="2800" b="1" dirty="0" smtClean="0">
                <a:latin typeface="OpenDyslexicMono" panose="00000500000000000000" pitchFamily="50" charset="0"/>
              </a:rPr>
              <a:t>A time travelling story</a:t>
            </a:r>
          </a:p>
          <a:p>
            <a:pPr algn="ctr"/>
            <a:endParaRPr lang="en-GB" sz="2800" b="1" dirty="0" smtClean="0">
              <a:latin typeface="OpenDyslexicMono" panose="00000500000000000000" pitchFamily="50" charset="0"/>
            </a:endParaRPr>
          </a:p>
          <a:p>
            <a:pPr algn="ctr"/>
            <a:endParaRPr lang="en-GB" sz="2800" b="1" dirty="0">
              <a:latin typeface="OpenDyslexicMono" panose="00000500000000000000" pitchFamily="50" charset="0"/>
            </a:endParaRPr>
          </a:p>
          <a:p>
            <a:pPr algn="ctr"/>
            <a:r>
              <a:rPr lang="en-GB" sz="2800" b="1" dirty="0" smtClean="0">
                <a:latin typeface="OpenDyslexicMono" panose="00000500000000000000" pitchFamily="50" charset="0"/>
              </a:rPr>
              <a:t>Term 3</a:t>
            </a:r>
          </a:p>
          <a:p>
            <a:pPr algn="ctr"/>
            <a:r>
              <a:rPr lang="en-GB" sz="2800" b="1" dirty="0" smtClean="0">
                <a:latin typeface="OpenDyslexicMono" panose="00000500000000000000" pitchFamily="50" charset="0"/>
              </a:rPr>
              <a:t>Week 1</a:t>
            </a:r>
            <a:endParaRPr lang="en-GB" sz="2800" b="1" dirty="0">
              <a:latin typeface="OpenDyslexicMono" panose="00000500000000000000" pitchFamily="50" charset="0"/>
            </a:endParaRPr>
          </a:p>
        </p:txBody>
      </p:sp>
    </p:spTree>
    <p:extLst>
      <p:ext uri="{BB962C8B-B14F-4D97-AF65-F5344CB8AC3E}">
        <p14:creationId xmlns:p14="http://schemas.microsoft.com/office/powerpoint/2010/main" val="4195566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7420" y="221226"/>
            <a:ext cx="4483509" cy="5693866"/>
          </a:xfrm>
          <a:prstGeom prst="rect">
            <a:avLst/>
          </a:prstGeom>
          <a:solidFill>
            <a:srgbClr val="FFFF00"/>
          </a:solidFill>
        </p:spPr>
        <p:txBody>
          <a:bodyPr wrap="square" rtlCol="0">
            <a:spAutoFit/>
          </a:bodyPr>
          <a:lstStyle/>
          <a:p>
            <a:endParaRPr lang="en-GB" sz="1400" b="1" dirty="0" smtClean="0">
              <a:latin typeface="OpenDyslexicMono" panose="00000500000000000000" pitchFamily="50" charset="0"/>
            </a:endParaRPr>
          </a:p>
          <a:p>
            <a:r>
              <a:rPr lang="en-GB" sz="1400" b="1" dirty="0" smtClean="0">
                <a:latin typeface="OpenDyslexicMono" panose="00000500000000000000" pitchFamily="50" charset="0"/>
              </a:rPr>
              <a:t>Direct questions</a:t>
            </a:r>
          </a:p>
          <a:p>
            <a:endParaRPr lang="en-GB" sz="1400" b="1" dirty="0" smtClean="0">
              <a:latin typeface="OpenDyslexicMono" panose="00000500000000000000" pitchFamily="50" charset="0"/>
            </a:endParaRPr>
          </a:p>
          <a:p>
            <a:pPr marL="342900" indent="-342900">
              <a:buFont typeface="+mj-lt"/>
              <a:buAutoNum type="arabicPeriod"/>
            </a:pPr>
            <a:r>
              <a:rPr lang="en-GB" sz="1400" b="1" dirty="0">
                <a:latin typeface="OpenDyslexicMono" panose="00000500000000000000" pitchFamily="50" charset="0"/>
              </a:rPr>
              <a:t>Why was Tom running through the forest?</a:t>
            </a:r>
          </a:p>
          <a:p>
            <a:pPr marL="342900" indent="-342900">
              <a:buFont typeface="+mj-lt"/>
              <a:buAutoNum type="arabicPeriod"/>
            </a:pPr>
            <a:r>
              <a:rPr lang="en-GB" sz="1400" b="1" dirty="0" smtClean="0">
                <a:latin typeface="OpenDyslexicMono" panose="00000500000000000000" pitchFamily="50" charset="0"/>
              </a:rPr>
              <a:t>Why did he feel cross with his grandparents?</a:t>
            </a:r>
          </a:p>
          <a:p>
            <a:pPr marL="342900" indent="-342900">
              <a:buFont typeface="+mj-lt"/>
              <a:buAutoNum type="arabicPeriod"/>
            </a:pPr>
            <a:r>
              <a:rPr lang="en-GB" sz="1400" b="1" dirty="0" smtClean="0">
                <a:latin typeface="OpenDyslexicMono" panose="00000500000000000000" pitchFamily="50" charset="0"/>
              </a:rPr>
              <a:t>What had Barney found?</a:t>
            </a:r>
          </a:p>
          <a:p>
            <a:pPr marL="342900" indent="-342900">
              <a:buFont typeface="+mj-lt"/>
              <a:buAutoNum type="arabicPeriod"/>
            </a:pPr>
            <a:endParaRPr lang="en-GB" sz="1400" b="1" dirty="0">
              <a:latin typeface="OpenDyslexicMono" panose="00000500000000000000" pitchFamily="50" charset="0"/>
            </a:endParaRPr>
          </a:p>
          <a:p>
            <a:r>
              <a:rPr lang="en-GB" sz="1400" b="1" dirty="0" smtClean="0">
                <a:latin typeface="OpenDyslexicMono" panose="00000500000000000000" pitchFamily="50" charset="0"/>
              </a:rPr>
              <a:t>Vocabulary questions</a:t>
            </a:r>
          </a:p>
          <a:p>
            <a:endParaRPr lang="en-GB" sz="1400" b="1" dirty="0" smtClean="0">
              <a:latin typeface="OpenDyslexicMono" panose="00000500000000000000" pitchFamily="50" charset="0"/>
            </a:endParaRPr>
          </a:p>
          <a:p>
            <a:r>
              <a:rPr lang="en-GB" sz="1400" b="1" dirty="0" smtClean="0">
                <a:latin typeface="OpenDyslexicMono" panose="00000500000000000000" pitchFamily="50" charset="0"/>
              </a:rPr>
              <a:t>4.</a:t>
            </a:r>
            <a:r>
              <a:rPr lang="en-GB" sz="1400" b="1" dirty="0">
                <a:latin typeface="OpenDyslexicMono" panose="00000500000000000000" pitchFamily="50" charset="0"/>
              </a:rPr>
              <a:t> ‘</a:t>
            </a:r>
            <a:r>
              <a:rPr lang="en-GB" sz="1400" b="1" i="1" dirty="0">
                <a:latin typeface="OpenDyslexicMono" panose="00000500000000000000" pitchFamily="50" charset="0"/>
              </a:rPr>
              <a:t>A distant bark brought him back to the present and he dashed on.’</a:t>
            </a:r>
          </a:p>
          <a:p>
            <a:r>
              <a:rPr lang="en-GB" sz="1400" b="1" dirty="0">
                <a:latin typeface="OpenDyslexicMono" panose="00000500000000000000" pitchFamily="50" charset="0"/>
              </a:rPr>
              <a:t>Why does the author use the word ‘</a:t>
            </a:r>
            <a:r>
              <a:rPr lang="en-GB" sz="1400" b="1" i="1" dirty="0">
                <a:latin typeface="OpenDyslexicMono" panose="00000500000000000000" pitchFamily="50" charset="0"/>
              </a:rPr>
              <a:t>dashed</a:t>
            </a:r>
            <a:r>
              <a:rPr lang="en-GB" sz="1400" b="1" dirty="0" smtClean="0">
                <a:latin typeface="OpenDyslexicMono" panose="00000500000000000000" pitchFamily="50" charset="0"/>
              </a:rPr>
              <a:t>’?</a:t>
            </a:r>
          </a:p>
          <a:p>
            <a:r>
              <a:rPr lang="en-GB" sz="1400" b="1" dirty="0" smtClean="0">
                <a:latin typeface="OpenDyslexicMono" panose="00000500000000000000" pitchFamily="50" charset="0"/>
              </a:rPr>
              <a:t>5. Find and write out the simile used in paragraph two.</a:t>
            </a:r>
          </a:p>
          <a:p>
            <a:r>
              <a:rPr lang="en-GB" sz="1400" b="1" dirty="0" smtClean="0">
                <a:latin typeface="OpenDyslexicMono" panose="00000500000000000000" pitchFamily="50" charset="0"/>
              </a:rPr>
              <a:t>6. Find another word for ‘</a:t>
            </a:r>
            <a:r>
              <a:rPr lang="en-GB" sz="1400" b="1" i="1" dirty="0" smtClean="0">
                <a:latin typeface="OpenDyslexicMono" panose="00000500000000000000" pitchFamily="50" charset="0"/>
              </a:rPr>
              <a:t>furiously’</a:t>
            </a:r>
            <a:r>
              <a:rPr lang="en-GB" sz="1400" b="1" dirty="0" smtClean="0">
                <a:latin typeface="OpenDyslexicMono" panose="00000500000000000000" pitchFamily="50" charset="0"/>
              </a:rPr>
              <a:t>.</a:t>
            </a:r>
          </a:p>
          <a:p>
            <a:endParaRPr lang="en-GB" sz="1400" b="1" dirty="0" smtClean="0">
              <a:latin typeface="OpenDyslexicMono" panose="00000500000000000000" pitchFamily="50" charset="0"/>
            </a:endParaRPr>
          </a:p>
          <a:p>
            <a:r>
              <a:rPr lang="en-GB" sz="1400" b="1" dirty="0" smtClean="0">
                <a:latin typeface="OpenDyslexicMono" panose="00000500000000000000" pitchFamily="50" charset="0"/>
              </a:rPr>
              <a:t>Inference questions</a:t>
            </a:r>
          </a:p>
          <a:p>
            <a:r>
              <a:rPr lang="en-GB" sz="1400" b="1" dirty="0" smtClean="0">
                <a:latin typeface="OpenDyslexicMono" panose="00000500000000000000" pitchFamily="50" charset="0"/>
              </a:rPr>
              <a:t>7.</a:t>
            </a:r>
            <a:r>
              <a:rPr lang="en-GB" sz="1400" b="1" dirty="0">
                <a:latin typeface="OpenDyslexicMono" panose="00000500000000000000" pitchFamily="50" charset="0"/>
              </a:rPr>
              <a:t> Why did Tim shiver when he saw the large orange tile? </a:t>
            </a:r>
          </a:p>
          <a:p>
            <a:r>
              <a:rPr lang="en-GB" sz="1400" b="1" dirty="0" smtClean="0">
                <a:latin typeface="OpenDyslexicMono" panose="00000500000000000000" pitchFamily="50" charset="0"/>
              </a:rPr>
              <a:t>8. What do you think will happen next?  </a:t>
            </a:r>
          </a:p>
        </p:txBody>
      </p:sp>
      <p:sp>
        <p:nvSpPr>
          <p:cNvPr id="4" name="Rectangle 3"/>
          <p:cNvSpPr/>
          <p:nvPr/>
        </p:nvSpPr>
        <p:spPr>
          <a:xfrm>
            <a:off x="5555226" y="460109"/>
            <a:ext cx="6096000" cy="6124754"/>
          </a:xfrm>
          <a:prstGeom prst="rect">
            <a:avLst/>
          </a:prstGeom>
          <a:solidFill>
            <a:schemeClr val="accent5">
              <a:lumMod val="60000"/>
              <a:lumOff val="40000"/>
            </a:schemeClr>
          </a:solidFill>
        </p:spPr>
        <p:txBody>
          <a:bodyPr>
            <a:spAutoFit/>
          </a:bodyPr>
          <a:lstStyle/>
          <a:p>
            <a:pPr marL="342900" indent="-342900">
              <a:buAutoNum type="arabicPeriod"/>
            </a:pPr>
            <a:r>
              <a:rPr lang="en-GB" sz="1400" b="1" dirty="0" smtClean="0">
                <a:latin typeface="OpenDyslexicMono" panose="00000500000000000000" pitchFamily="50" charset="0"/>
              </a:rPr>
              <a:t>Tom </a:t>
            </a:r>
            <a:r>
              <a:rPr lang="en-GB" sz="1400" b="1" dirty="0">
                <a:latin typeface="OpenDyslexicMono" panose="00000500000000000000" pitchFamily="50" charset="0"/>
              </a:rPr>
              <a:t>was running through the forest because he had lost his grandparents’ dog</a:t>
            </a:r>
            <a:r>
              <a:rPr lang="en-GB" sz="1400" b="1" dirty="0" smtClean="0">
                <a:latin typeface="OpenDyslexicMono" panose="00000500000000000000" pitchFamily="50" charset="0"/>
              </a:rPr>
              <a:t>.</a:t>
            </a:r>
          </a:p>
          <a:p>
            <a:pPr marL="342900" indent="-342900">
              <a:buAutoNum type="arabicPeriod"/>
            </a:pPr>
            <a:r>
              <a:rPr lang="en-GB" sz="1400" b="1" dirty="0" smtClean="0">
                <a:latin typeface="OpenDyslexicMono" panose="00000500000000000000" pitchFamily="50" charset="0"/>
              </a:rPr>
              <a:t>He felt cross with his grandparents because they always made him walk their dog whenever he visited and he wanted to watch the T.V. </a:t>
            </a:r>
          </a:p>
          <a:p>
            <a:pPr marL="342900" indent="-342900">
              <a:buAutoNum type="arabicPeriod"/>
            </a:pPr>
            <a:r>
              <a:rPr lang="en-GB" sz="1400" b="1" dirty="0" smtClean="0">
                <a:latin typeface="OpenDyslexicMono" panose="00000500000000000000" pitchFamily="50" charset="0"/>
              </a:rPr>
              <a:t>Barney had found a large orange tile.</a:t>
            </a:r>
          </a:p>
          <a:p>
            <a:pPr marL="342900" indent="-342900">
              <a:buAutoNum type="arabicPeriod"/>
            </a:pPr>
            <a:endParaRPr lang="en-GB" sz="1400" b="1" dirty="0" smtClean="0">
              <a:latin typeface="OpenDyslexicMono" panose="00000500000000000000" pitchFamily="50" charset="0"/>
            </a:endParaRPr>
          </a:p>
          <a:p>
            <a:pPr marL="342900" indent="-342900">
              <a:buFontTx/>
              <a:buAutoNum type="arabicPeriod"/>
            </a:pPr>
            <a:r>
              <a:rPr lang="en-GB" sz="1400" b="1" dirty="0" smtClean="0">
                <a:latin typeface="OpenDyslexicMono" panose="00000500000000000000" pitchFamily="50" charset="0"/>
              </a:rPr>
              <a:t>The </a:t>
            </a:r>
            <a:r>
              <a:rPr lang="en-GB" sz="1400" b="1" dirty="0">
                <a:latin typeface="OpenDyslexicMono" panose="00000500000000000000" pitchFamily="50" charset="0"/>
              </a:rPr>
              <a:t>author uses the word dashed to show that Tim </a:t>
            </a:r>
            <a:r>
              <a:rPr lang="en-GB" sz="1400" b="1" dirty="0" smtClean="0">
                <a:latin typeface="OpenDyslexicMono" panose="00000500000000000000" pitchFamily="50" charset="0"/>
              </a:rPr>
              <a:t>was </a:t>
            </a:r>
            <a:r>
              <a:rPr lang="en-GB" sz="1400" b="1" dirty="0">
                <a:latin typeface="OpenDyslexicMono" panose="00000500000000000000" pitchFamily="50" charset="0"/>
              </a:rPr>
              <a:t>rushing to find Barney the dog. </a:t>
            </a:r>
          </a:p>
          <a:p>
            <a:pPr marL="342900" indent="-342900">
              <a:buAutoNum type="arabicPeriod"/>
            </a:pPr>
            <a:r>
              <a:rPr lang="en-GB" sz="1400" b="1" dirty="0" smtClean="0">
                <a:latin typeface="OpenDyslexicMono" panose="00000500000000000000" pitchFamily="50" charset="0"/>
              </a:rPr>
              <a:t> The simile used is ‘ with its tongue hanging out like a strip of bacon.’ </a:t>
            </a:r>
          </a:p>
          <a:p>
            <a:pPr marL="342900" indent="-342900">
              <a:buAutoNum type="arabicPeriod"/>
            </a:pPr>
            <a:r>
              <a:rPr lang="en-GB" sz="1400" b="1" dirty="0" smtClean="0">
                <a:latin typeface="OpenDyslexicMono" panose="00000500000000000000" pitchFamily="50" charset="0"/>
              </a:rPr>
              <a:t> Another word for furiously could be …</a:t>
            </a:r>
          </a:p>
          <a:p>
            <a:r>
              <a:rPr lang="en-GB" sz="1400" b="1" dirty="0" smtClean="0">
                <a:solidFill>
                  <a:srgbClr val="FF0000"/>
                </a:solidFill>
                <a:latin typeface="OpenDyslexicMono" panose="00000500000000000000" pitchFamily="50" charset="0"/>
              </a:rPr>
              <a:t>frantically, feverishly or energetically</a:t>
            </a:r>
            <a:r>
              <a:rPr lang="en-GB" sz="1400" b="1" dirty="0" smtClean="0">
                <a:latin typeface="OpenDyslexicMono" panose="00000500000000000000" pitchFamily="50" charset="0"/>
              </a:rPr>
              <a:t>.</a:t>
            </a:r>
          </a:p>
          <a:p>
            <a:r>
              <a:rPr lang="en-GB" sz="1400" b="1" dirty="0" smtClean="0">
                <a:latin typeface="OpenDyslexicMono" panose="00000500000000000000" pitchFamily="50" charset="0"/>
              </a:rPr>
              <a:t>7. </a:t>
            </a:r>
            <a:r>
              <a:rPr lang="en-GB" sz="1400" b="1" dirty="0">
                <a:latin typeface="OpenDyslexicMono" panose="00000500000000000000" pitchFamily="50" charset="0"/>
              </a:rPr>
              <a:t>Tim shivered because he realised that Barney had found something special. </a:t>
            </a:r>
          </a:p>
          <a:p>
            <a:r>
              <a:rPr lang="en-GB" sz="1400" b="1" dirty="0" smtClean="0">
                <a:latin typeface="OpenDyslexicMono" panose="00000500000000000000" pitchFamily="50" charset="0"/>
              </a:rPr>
              <a:t>8. You can have a variety of answers. They need to be believable. </a:t>
            </a:r>
          </a:p>
          <a:p>
            <a:r>
              <a:rPr lang="en-GB" sz="1400" b="1" dirty="0" smtClean="0">
                <a:solidFill>
                  <a:srgbClr val="FF0000"/>
                </a:solidFill>
                <a:latin typeface="OpenDyslexicMono" panose="00000500000000000000" pitchFamily="50" charset="0"/>
              </a:rPr>
              <a:t>I think Tim will travel back in time. </a:t>
            </a:r>
          </a:p>
          <a:p>
            <a:r>
              <a:rPr lang="en-GB" sz="1400" b="1" dirty="0" smtClean="0">
                <a:solidFill>
                  <a:srgbClr val="FF0000"/>
                </a:solidFill>
                <a:latin typeface="OpenDyslexicMono" panose="00000500000000000000" pitchFamily="50" charset="0"/>
              </a:rPr>
              <a:t>He will find the creature that made the paw print.  </a:t>
            </a:r>
          </a:p>
          <a:p>
            <a:r>
              <a:rPr lang="en-GB" sz="1400" b="1" dirty="0" smtClean="0">
                <a:solidFill>
                  <a:srgbClr val="FF0000"/>
                </a:solidFill>
                <a:latin typeface="OpenDyslexicMono" panose="00000500000000000000" pitchFamily="50" charset="0"/>
              </a:rPr>
              <a:t>He will meet someone who will tell him about the tile.</a:t>
            </a:r>
          </a:p>
          <a:p>
            <a:r>
              <a:rPr lang="en-GB" sz="1400" b="1" dirty="0" smtClean="0">
                <a:solidFill>
                  <a:srgbClr val="FF0000"/>
                </a:solidFill>
                <a:latin typeface="OpenDyslexicMono" panose="00000500000000000000" pitchFamily="50" charset="0"/>
              </a:rPr>
              <a:t>He will take it home to show his grandparents. </a:t>
            </a:r>
            <a:endParaRPr lang="en-GB" sz="1400" b="1" dirty="0">
              <a:solidFill>
                <a:srgbClr val="FF0000"/>
              </a:solidFill>
              <a:latin typeface="OpenDyslexicMono" panose="00000500000000000000" pitchFamily="50" charset="0"/>
            </a:endParaRPr>
          </a:p>
        </p:txBody>
      </p:sp>
    </p:spTree>
    <p:extLst>
      <p:ext uri="{BB962C8B-B14F-4D97-AF65-F5344CB8AC3E}">
        <p14:creationId xmlns:p14="http://schemas.microsoft.com/office/powerpoint/2010/main" val="344417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8186" y="781665"/>
            <a:ext cx="8657303" cy="1200329"/>
          </a:xfrm>
          <a:prstGeom prst="rect">
            <a:avLst/>
          </a:prstGeom>
          <a:solidFill>
            <a:schemeClr val="accent5">
              <a:lumMod val="60000"/>
              <a:lumOff val="40000"/>
            </a:schemeClr>
          </a:solidFill>
        </p:spPr>
        <p:txBody>
          <a:bodyPr wrap="square" rtlCol="0">
            <a:spAutoFit/>
          </a:bodyPr>
          <a:lstStyle/>
          <a:p>
            <a:r>
              <a:rPr lang="en-GB" b="1" dirty="0" smtClean="0">
                <a:latin typeface="OpenDyslexicMono" panose="00000500000000000000" pitchFamily="50" charset="0"/>
              </a:rPr>
              <a:t>Plenary</a:t>
            </a:r>
          </a:p>
          <a:p>
            <a:endParaRPr lang="en-GB" b="1" dirty="0">
              <a:latin typeface="OpenDyslexicMono" panose="00000500000000000000" pitchFamily="50" charset="0"/>
            </a:endParaRPr>
          </a:p>
          <a:p>
            <a:r>
              <a:rPr lang="en-GB" b="1" dirty="0" smtClean="0">
                <a:latin typeface="OpenDyslexicMono" panose="00000500000000000000" pitchFamily="50" charset="0"/>
              </a:rPr>
              <a:t>Let’s begin to learn and retell paragraph one of the story. </a:t>
            </a:r>
            <a:endParaRPr lang="en-GB" b="1" dirty="0">
              <a:latin typeface="OpenDyslexicMono" panose="00000500000000000000" pitchFamily="50" charset="0"/>
            </a:endParaRPr>
          </a:p>
        </p:txBody>
      </p:sp>
      <p:sp>
        <p:nvSpPr>
          <p:cNvPr id="3" name="Rectangle 2"/>
          <p:cNvSpPr/>
          <p:nvPr/>
        </p:nvSpPr>
        <p:spPr>
          <a:xfrm>
            <a:off x="2153265" y="2219741"/>
            <a:ext cx="7787147" cy="3416320"/>
          </a:xfrm>
          <a:prstGeom prst="rect">
            <a:avLst/>
          </a:prstGeom>
          <a:solidFill>
            <a:srgbClr val="FFFF00"/>
          </a:solidFill>
        </p:spPr>
        <p:txBody>
          <a:bodyPr wrap="square">
            <a:spAutoFit/>
          </a:bodyPr>
          <a:lstStyle/>
          <a:p>
            <a:r>
              <a:rPr lang="en-GB" b="1" dirty="0">
                <a:latin typeface="OpenDyslexicMono" panose="00000500000000000000" pitchFamily="50" charset="0"/>
              </a:rPr>
              <a:t>Tim ran through the forest calling and calling. Where had Barney gone to now? That dog was always chasing rabbits and never came when he was called. Tim paused by a large oak tree to catch his breath. He felt cross with his grandparents. They always made him take the dog for a walk whenever he visited. He would rather have been sat in front of the television. There were always good films on New Year’s Eve. A distant bark brought him back to the present and he dashed on.</a:t>
            </a:r>
          </a:p>
        </p:txBody>
      </p:sp>
    </p:spTree>
    <p:extLst>
      <p:ext uri="{BB962C8B-B14F-4D97-AF65-F5344CB8AC3E}">
        <p14:creationId xmlns:p14="http://schemas.microsoft.com/office/powerpoint/2010/main" val="2757897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697" y="159602"/>
            <a:ext cx="3775587" cy="923330"/>
          </a:xfrm>
          <a:prstGeom prst="rect">
            <a:avLst/>
          </a:prstGeom>
          <a:solidFill>
            <a:schemeClr val="accent5">
              <a:lumMod val="60000"/>
              <a:lumOff val="40000"/>
            </a:schemeClr>
          </a:solidFill>
        </p:spPr>
        <p:txBody>
          <a:bodyPr wrap="square" rtlCol="0">
            <a:spAutoFit/>
          </a:bodyPr>
          <a:lstStyle/>
          <a:p>
            <a:pPr algn="ctr"/>
            <a:r>
              <a:rPr lang="en-GB" b="1" dirty="0" smtClean="0">
                <a:latin typeface="OpenDyslexicMono" panose="00000500000000000000" pitchFamily="50" charset="0"/>
              </a:rPr>
              <a:t>Lesson 1</a:t>
            </a:r>
          </a:p>
          <a:p>
            <a:pPr algn="ctr"/>
            <a:r>
              <a:rPr lang="en-GB" b="1" dirty="0" smtClean="0">
                <a:latin typeface="OpenDyslexicMono" panose="00000500000000000000" pitchFamily="50" charset="0"/>
              </a:rPr>
              <a:t>SPaG Starter</a:t>
            </a:r>
          </a:p>
          <a:p>
            <a:pPr algn="ctr"/>
            <a:r>
              <a:rPr lang="en-GB" b="1" dirty="0" smtClean="0">
                <a:latin typeface="OpenDyslexicMono" panose="00000500000000000000" pitchFamily="50" charset="0"/>
              </a:rPr>
              <a:t>Adjectives- revision</a:t>
            </a:r>
            <a:endParaRPr lang="en-GB" b="1" dirty="0">
              <a:latin typeface="OpenDyslexicMono" panose="00000500000000000000" pitchFamily="50" charset="0"/>
            </a:endParaRPr>
          </a:p>
        </p:txBody>
      </p:sp>
      <p:sp>
        <p:nvSpPr>
          <p:cNvPr id="3" name="TextBox 2"/>
          <p:cNvSpPr txBox="1"/>
          <p:nvPr/>
        </p:nvSpPr>
        <p:spPr>
          <a:xfrm>
            <a:off x="2160426" y="1393031"/>
            <a:ext cx="7871145" cy="707886"/>
          </a:xfrm>
          <a:prstGeom prst="rect">
            <a:avLst/>
          </a:prstGeom>
          <a:solidFill>
            <a:srgbClr val="FFFF00"/>
          </a:solidFill>
        </p:spPr>
        <p:txBody>
          <a:bodyPr wrap="square" rtlCol="0">
            <a:spAutoFit/>
          </a:bodyPr>
          <a:lstStyle/>
          <a:p>
            <a:r>
              <a:rPr lang="en-GB" sz="2000" b="1" dirty="0" smtClean="0">
                <a:latin typeface="OpenDyslexicMono" panose="00000500000000000000" pitchFamily="50" charset="0"/>
              </a:rPr>
              <a:t>Can you remember what an adjective is?</a:t>
            </a:r>
          </a:p>
          <a:p>
            <a:r>
              <a:rPr lang="en-GB" sz="2000" b="1" dirty="0" smtClean="0">
                <a:latin typeface="OpenDyslexicMono" panose="00000500000000000000" pitchFamily="50" charset="0"/>
              </a:rPr>
              <a:t>Choose a corner.</a:t>
            </a:r>
            <a:endParaRPr lang="en-GB" sz="2000" b="1" dirty="0">
              <a:latin typeface="OpenDyslexicMono" panose="00000500000000000000" pitchFamily="50" charset="0"/>
            </a:endParaRPr>
          </a:p>
        </p:txBody>
      </p:sp>
      <p:sp>
        <p:nvSpPr>
          <p:cNvPr id="4" name="TextBox 3"/>
          <p:cNvSpPr txBox="1"/>
          <p:nvPr/>
        </p:nvSpPr>
        <p:spPr>
          <a:xfrm>
            <a:off x="1626817" y="5788533"/>
            <a:ext cx="9379974" cy="923330"/>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Adjectives are describing words like ‘hungry’, ‘tall’ or ‘interesting’. </a:t>
            </a:r>
          </a:p>
          <a:p>
            <a:r>
              <a:rPr lang="en-GB" b="1" dirty="0" smtClean="0">
                <a:latin typeface="OpenDyslexicMono" panose="00000500000000000000" pitchFamily="50" charset="0"/>
              </a:rPr>
              <a:t>They give more information about the noun or pronoun. </a:t>
            </a:r>
            <a:endParaRPr lang="en-GB" b="1" dirty="0">
              <a:latin typeface="OpenDyslexicMono" panose="00000500000000000000" pitchFamily="50" charset="0"/>
            </a:endParaRPr>
          </a:p>
        </p:txBody>
      </p:sp>
      <p:pic>
        <p:nvPicPr>
          <p:cNvPr id="5" name="Picture 4"/>
          <p:cNvPicPr>
            <a:picLocks noChangeAspect="1"/>
          </p:cNvPicPr>
          <p:nvPr/>
        </p:nvPicPr>
        <p:blipFill>
          <a:blip r:embed="rId2"/>
          <a:stretch>
            <a:fillRect/>
          </a:stretch>
        </p:blipFill>
        <p:spPr>
          <a:xfrm>
            <a:off x="5058697" y="3025316"/>
            <a:ext cx="2048447" cy="1992707"/>
          </a:xfrm>
          <a:prstGeom prst="rect">
            <a:avLst/>
          </a:prstGeom>
        </p:spPr>
      </p:pic>
      <p:sp>
        <p:nvSpPr>
          <p:cNvPr id="6" name="TextBox 5"/>
          <p:cNvSpPr txBox="1"/>
          <p:nvPr/>
        </p:nvSpPr>
        <p:spPr>
          <a:xfrm>
            <a:off x="1626817" y="2551471"/>
            <a:ext cx="3284396" cy="584775"/>
          </a:xfrm>
          <a:prstGeom prst="rect">
            <a:avLst/>
          </a:prstGeom>
          <a:solidFill>
            <a:srgbClr val="00B0F0"/>
          </a:solidFill>
        </p:spPr>
        <p:txBody>
          <a:bodyPr wrap="square" rtlCol="0">
            <a:spAutoFit/>
          </a:bodyPr>
          <a:lstStyle/>
          <a:p>
            <a:r>
              <a:rPr lang="en-GB" sz="1600" b="1" dirty="0" smtClean="0">
                <a:latin typeface="OpenDyslexicMono" panose="00000500000000000000" pitchFamily="50" charset="0"/>
              </a:rPr>
              <a:t>It’s a doing or being word</a:t>
            </a:r>
            <a:endParaRPr lang="en-GB" sz="1600" b="1" dirty="0">
              <a:latin typeface="OpenDyslexicMono" panose="00000500000000000000" pitchFamily="50" charset="0"/>
            </a:endParaRPr>
          </a:p>
        </p:txBody>
      </p:sp>
      <p:sp>
        <p:nvSpPr>
          <p:cNvPr id="7" name="TextBox 6"/>
          <p:cNvSpPr txBox="1"/>
          <p:nvPr/>
        </p:nvSpPr>
        <p:spPr>
          <a:xfrm>
            <a:off x="7575333" y="2551471"/>
            <a:ext cx="3284396" cy="830997"/>
          </a:xfrm>
          <a:prstGeom prst="rect">
            <a:avLst/>
          </a:prstGeom>
          <a:solidFill>
            <a:srgbClr val="00B050"/>
          </a:solidFill>
        </p:spPr>
        <p:txBody>
          <a:bodyPr wrap="square" rtlCol="0">
            <a:spAutoFit/>
          </a:bodyPr>
          <a:lstStyle/>
          <a:p>
            <a:r>
              <a:rPr lang="en-GB" sz="1600" b="1" dirty="0" smtClean="0">
                <a:latin typeface="OpenDyslexicMono" panose="00000500000000000000" pitchFamily="50" charset="0"/>
              </a:rPr>
              <a:t>It’s the name of a person, place or thing.</a:t>
            </a:r>
            <a:endParaRPr lang="en-GB" sz="1600" b="1" dirty="0">
              <a:latin typeface="OpenDyslexicMono" panose="00000500000000000000" pitchFamily="50" charset="0"/>
            </a:endParaRPr>
          </a:p>
        </p:txBody>
      </p:sp>
      <p:sp>
        <p:nvSpPr>
          <p:cNvPr id="8" name="TextBox 7"/>
          <p:cNvSpPr txBox="1"/>
          <p:nvPr/>
        </p:nvSpPr>
        <p:spPr>
          <a:xfrm>
            <a:off x="1626817" y="4648691"/>
            <a:ext cx="3284396" cy="584775"/>
          </a:xfrm>
          <a:prstGeom prst="rect">
            <a:avLst/>
          </a:prstGeom>
          <a:solidFill>
            <a:srgbClr val="FF0000"/>
          </a:solidFill>
        </p:spPr>
        <p:txBody>
          <a:bodyPr wrap="square" rtlCol="0">
            <a:spAutoFit/>
          </a:bodyPr>
          <a:lstStyle/>
          <a:p>
            <a:r>
              <a:rPr lang="en-GB" sz="1600" b="1" dirty="0" smtClean="0">
                <a:latin typeface="OpenDyslexicMono" panose="00000500000000000000" pitchFamily="50" charset="0"/>
              </a:rPr>
              <a:t>It’s a describing word</a:t>
            </a:r>
            <a:endParaRPr lang="en-GB" sz="1600" b="1" dirty="0">
              <a:latin typeface="OpenDyslexicMono" panose="00000500000000000000" pitchFamily="50" charset="0"/>
            </a:endParaRPr>
          </a:p>
        </p:txBody>
      </p:sp>
      <p:sp>
        <p:nvSpPr>
          <p:cNvPr id="9" name="TextBox 8"/>
          <p:cNvSpPr txBox="1"/>
          <p:nvPr/>
        </p:nvSpPr>
        <p:spPr>
          <a:xfrm>
            <a:off x="7575333" y="4833357"/>
            <a:ext cx="3284396" cy="584775"/>
          </a:xfrm>
          <a:prstGeom prst="rect">
            <a:avLst/>
          </a:prstGeom>
          <a:solidFill>
            <a:srgbClr val="00B0F0"/>
          </a:solidFill>
        </p:spPr>
        <p:txBody>
          <a:bodyPr wrap="square" rtlCol="0">
            <a:spAutoFit/>
          </a:bodyPr>
          <a:lstStyle/>
          <a:p>
            <a:r>
              <a:rPr lang="en-GB" sz="1600" b="1" dirty="0" smtClean="0">
                <a:latin typeface="OpenDyslexicMono" panose="00000500000000000000" pitchFamily="50" charset="0"/>
              </a:rPr>
              <a:t>It tells you the way something is done</a:t>
            </a:r>
            <a:endParaRPr lang="en-GB" sz="1600" b="1" dirty="0">
              <a:latin typeface="OpenDyslexicMono" panose="00000500000000000000" pitchFamily="50" charset="0"/>
            </a:endParaRPr>
          </a:p>
        </p:txBody>
      </p:sp>
    </p:spTree>
    <p:extLst>
      <p:ext uri="{BB962C8B-B14F-4D97-AF65-F5344CB8AC3E}">
        <p14:creationId xmlns:p14="http://schemas.microsoft.com/office/powerpoint/2010/main" val="102793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80239" y="2398634"/>
            <a:ext cx="2923406" cy="1610692"/>
          </a:xfrm>
          <a:prstGeom prst="rect">
            <a:avLst/>
          </a:prstGeom>
        </p:spPr>
      </p:pic>
      <p:sp>
        <p:nvSpPr>
          <p:cNvPr id="6" name="TextBox 5"/>
          <p:cNvSpPr txBox="1"/>
          <p:nvPr/>
        </p:nvSpPr>
        <p:spPr>
          <a:xfrm>
            <a:off x="870155" y="855407"/>
            <a:ext cx="3023419" cy="1200329"/>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Often, the adjective goes before the noun it describes.</a:t>
            </a:r>
            <a:endParaRPr lang="en-GB" b="1" dirty="0">
              <a:latin typeface="OpenDyslexicMono" panose="00000500000000000000" pitchFamily="50" charset="0"/>
            </a:endParaRPr>
          </a:p>
        </p:txBody>
      </p:sp>
      <p:sp>
        <p:nvSpPr>
          <p:cNvPr id="7" name="TextBox 6"/>
          <p:cNvSpPr txBox="1"/>
          <p:nvPr/>
        </p:nvSpPr>
        <p:spPr>
          <a:xfrm>
            <a:off x="6872749" y="2155419"/>
            <a:ext cx="5117690" cy="369332"/>
          </a:xfrm>
          <a:prstGeom prst="rect">
            <a:avLst/>
          </a:prstGeom>
          <a:solidFill>
            <a:schemeClr val="accent5">
              <a:lumMod val="60000"/>
              <a:lumOff val="40000"/>
            </a:schemeClr>
          </a:solidFill>
        </p:spPr>
        <p:txBody>
          <a:bodyPr wrap="square" rtlCol="0">
            <a:spAutoFit/>
          </a:bodyPr>
          <a:lstStyle/>
          <a:p>
            <a:r>
              <a:rPr lang="en-GB" b="1" dirty="0" smtClean="0">
                <a:latin typeface="OpenDyslexicMono" panose="00000500000000000000" pitchFamily="50" charset="0"/>
              </a:rPr>
              <a:t>We saw an </a:t>
            </a:r>
            <a:r>
              <a:rPr lang="en-GB" b="1" dirty="0" smtClean="0">
                <a:solidFill>
                  <a:srgbClr val="FF0000"/>
                </a:solidFill>
                <a:latin typeface="OpenDyslexicMono" panose="00000500000000000000" pitchFamily="50" charset="0"/>
              </a:rPr>
              <a:t>enormous</a:t>
            </a:r>
            <a:r>
              <a:rPr lang="en-GB" b="1" dirty="0" smtClean="0">
                <a:latin typeface="OpenDyslexicMono" panose="00000500000000000000" pitchFamily="50" charset="0"/>
              </a:rPr>
              <a:t> </a:t>
            </a:r>
            <a:r>
              <a:rPr lang="en-GB" b="1" dirty="0" smtClean="0">
                <a:solidFill>
                  <a:srgbClr val="7030A0"/>
                </a:solidFill>
                <a:latin typeface="OpenDyslexicMono" panose="00000500000000000000" pitchFamily="50" charset="0"/>
              </a:rPr>
              <a:t>shark</a:t>
            </a:r>
            <a:r>
              <a:rPr lang="en-GB" b="1" dirty="0" smtClean="0">
                <a:latin typeface="OpenDyslexicMono" panose="00000500000000000000" pitchFamily="50" charset="0"/>
              </a:rPr>
              <a:t>. </a:t>
            </a:r>
            <a:endParaRPr lang="en-GB" b="1" dirty="0">
              <a:latin typeface="OpenDyslexicMono" panose="00000500000000000000" pitchFamily="50" charset="0"/>
            </a:endParaRPr>
          </a:p>
        </p:txBody>
      </p:sp>
      <p:cxnSp>
        <p:nvCxnSpPr>
          <p:cNvPr id="9" name="Straight Arrow Connector 8"/>
          <p:cNvCxnSpPr/>
          <p:nvPr/>
        </p:nvCxnSpPr>
        <p:spPr>
          <a:xfrm flipH="1" flipV="1">
            <a:off x="9431594" y="2641193"/>
            <a:ext cx="197490" cy="48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35013" y="3197818"/>
            <a:ext cx="1740309" cy="338554"/>
          </a:xfrm>
          <a:prstGeom prst="rect">
            <a:avLst/>
          </a:prstGeom>
          <a:solidFill>
            <a:srgbClr val="FFFF00"/>
          </a:solidFill>
        </p:spPr>
        <p:txBody>
          <a:bodyPr wrap="square" rtlCol="0">
            <a:spAutoFit/>
          </a:bodyPr>
          <a:lstStyle/>
          <a:p>
            <a:pPr algn="ctr"/>
            <a:r>
              <a:rPr lang="en-GB" sz="1600" b="1" dirty="0" smtClean="0">
                <a:latin typeface="OpenDyslexicMono" panose="00000500000000000000" pitchFamily="50" charset="0"/>
              </a:rPr>
              <a:t>adjective</a:t>
            </a:r>
            <a:endParaRPr lang="en-GB" sz="1600" b="1" dirty="0">
              <a:latin typeface="OpenDyslexicMono" panose="00000500000000000000" pitchFamily="50" charset="0"/>
            </a:endParaRPr>
          </a:p>
        </p:txBody>
      </p:sp>
      <p:cxnSp>
        <p:nvCxnSpPr>
          <p:cNvPr id="13" name="Straight Arrow Connector 12"/>
          <p:cNvCxnSpPr/>
          <p:nvPr/>
        </p:nvCxnSpPr>
        <p:spPr>
          <a:xfrm flipH="1">
            <a:off x="11179276" y="1400009"/>
            <a:ext cx="117988" cy="562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456605" y="1018067"/>
            <a:ext cx="1445341" cy="338554"/>
          </a:xfrm>
          <a:prstGeom prst="rect">
            <a:avLst/>
          </a:prstGeom>
          <a:solidFill>
            <a:srgbClr val="FFFF00"/>
          </a:solidFill>
        </p:spPr>
        <p:txBody>
          <a:bodyPr wrap="square" rtlCol="0">
            <a:spAutoFit/>
          </a:bodyPr>
          <a:lstStyle/>
          <a:p>
            <a:pPr algn="ctr"/>
            <a:r>
              <a:rPr lang="en-GB" sz="1600" b="1" dirty="0">
                <a:latin typeface="OpenDyslexicMono" panose="00000500000000000000" pitchFamily="50" charset="0"/>
              </a:rPr>
              <a:t>n</a:t>
            </a:r>
            <a:r>
              <a:rPr lang="en-GB" sz="1600" b="1" dirty="0" smtClean="0">
                <a:latin typeface="OpenDyslexicMono" panose="00000500000000000000" pitchFamily="50" charset="0"/>
              </a:rPr>
              <a:t>oun </a:t>
            </a:r>
            <a:endParaRPr lang="en-GB" sz="1600" b="1" dirty="0">
              <a:latin typeface="OpenDyslexicMono" panose="00000500000000000000" pitchFamily="50" charset="0"/>
            </a:endParaRPr>
          </a:p>
        </p:txBody>
      </p:sp>
      <p:sp>
        <p:nvSpPr>
          <p:cNvPr id="16" name="TextBox 15"/>
          <p:cNvSpPr txBox="1"/>
          <p:nvPr/>
        </p:nvSpPr>
        <p:spPr>
          <a:xfrm>
            <a:off x="870155" y="4586748"/>
            <a:ext cx="3333136" cy="2031325"/>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Sometimes a verb separates the adjective from the noun or pronoun it describes. Then the adjective goes after the verb.  </a:t>
            </a:r>
            <a:endParaRPr lang="en-GB" b="1" dirty="0">
              <a:latin typeface="OpenDyslexicMono" panose="00000500000000000000" pitchFamily="50" charset="0"/>
            </a:endParaRPr>
          </a:p>
        </p:txBody>
      </p:sp>
      <p:pic>
        <p:nvPicPr>
          <p:cNvPr id="17" name="Picture 16"/>
          <p:cNvPicPr>
            <a:picLocks noChangeAspect="1"/>
          </p:cNvPicPr>
          <p:nvPr/>
        </p:nvPicPr>
        <p:blipFill>
          <a:blip r:embed="rId3"/>
          <a:stretch>
            <a:fillRect/>
          </a:stretch>
        </p:blipFill>
        <p:spPr>
          <a:xfrm>
            <a:off x="4731696" y="4352224"/>
            <a:ext cx="3384476" cy="2094354"/>
          </a:xfrm>
          <a:prstGeom prst="rect">
            <a:avLst/>
          </a:prstGeom>
        </p:spPr>
      </p:pic>
      <p:sp>
        <p:nvSpPr>
          <p:cNvPr id="18" name="TextBox 17"/>
          <p:cNvSpPr txBox="1"/>
          <p:nvPr/>
        </p:nvSpPr>
        <p:spPr>
          <a:xfrm>
            <a:off x="8644577" y="4999703"/>
            <a:ext cx="3345862" cy="369332"/>
          </a:xfrm>
          <a:prstGeom prst="rect">
            <a:avLst/>
          </a:prstGeom>
          <a:solidFill>
            <a:schemeClr val="accent5">
              <a:lumMod val="60000"/>
              <a:lumOff val="40000"/>
            </a:schemeClr>
          </a:solidFill>
        </p:spPr>
        <p:txBody>
          <a:bodyPr wrap="square" rtlCol="0">
            <a:spAutoFit/>
          </a:bodyPr>
          <a:lstStyle/>
          <a:p>
            <a:r>
              <a:rPr lang="en-GB" b="1" dirty="0" smtClean="0">
                <a:solidFill>
                  <a:srgbClr val="002060"/>
                </a:solidFill>
                <a:latin typeface="OpenDyslexicMono" panose="00000500000000000000" pitchFamily="50" charset="0"/>
              </a:rPr>
              <a:t>It</a:t>
            </a:r>
            <a:r>
              <a:rPr lang="en-GB" b="1" dirty="0" smtClean="0">
                <a:latin typeface="OpenDyslexicMono" panose="00000500000000000000" pitchFamily="50" charset="0"/>
              </a:rPr>
              <a:t> </a:t>
            </a:r>
            <a:r>
              <a:rPr lang="en-GB" b="1" dirty="0" smtClean="0">
                <a:solidFill>
                  <a:srgbClr val="00CC00"/>
                </a:solidFill>
                <a:latin typeface="OpenDyslexicMono" panose="00000500000000000000" pitchFamily="50" charset="0"/>
              </a:rPr>
              <a:t>looked </a:t>
            </a:r>
            <a:r>
              <a:rPr lang="en-GB" b="1" dirty="0" smtClean="0">
                <a:solidFill>
                  <a:srgbClr val="FF0000"/>
                </a:solidFill>
                <a:latin typeface="OpenDyslexicMono" panose="00000500000000000000" pitchFamily="50" charset="0"/>
              </a:rPr>
              <a:t>fierce</a:t>
            </a:r>
            <a:r>
              <a:rPr lang="en-GB" b="1" dirty="0" smtClean="0">
                <a:latin typeface="OpenDyslexicMono" panose="00000500000000000000" pitchFamily="50" charset="0"/>
              </a:rPr>
              <a:t>.</a:t>
            </a:r>
            <a:endParaRPr lang="en-GB" b="1" dirty="0">
              <a:latin typeface="OpenDyslexicMono" panose="00000500000000000000" pitchFamily="50" charset="0"/>
            </a:endParaRPr>
          </a:p>
        </p:txBody>
      </p:sp>
      <p:sp>
        <p:nvSpPr>
          <p:cNvPr id="19" name="TextBox 18"/>
          <p:cNvSpPr txBox="1"/>
          <p:nvPr/>
        </p:nvSpPr>
        <p:spPr>
          <a:xfrm>
            <a:off x="10317508" y="5984832"/>
            <a:ext cx="1740309" cy="338554"/>
          </a:xfrm>
          <a:prstGeom prst="rect">
            <a:avLst/>
          </a:prstGeom>
          <a:solidFill>
            <a:srgbClr val="FFFF00"/>
          </a:solidFill>
        </p:spPr>
        <p:txBody>
          <a:bodyPr wrap="square" rtlCol="0">
            <a:spAutoFit/>
          </a:bodyPr>
          <a:lstStyle/>
          <a:p>
            <a:pPr algn="ctr"/>
            <a:r>
              <a:rPr lang="en-GB" sz="1600" b="1" dirty="0" smtClean="0">
                <a:latin typeface="OpenDyslexicMono" panose="00000500000000000000" pitchFamily="50" charset="0"/>
              </a:rPr>
              <a:t>adjective</a:t>
            </a:r>
            <a:endParaRPr lang="en-GB" sz="1600" b="1" dirty="0">
              <a:latin typeface="OpenDyslexicMono" panose="00000500000000000000" pitchFamily="50" charset="0"/>
            </a:endParaRPr>
          </a:p>
        </p:txBody>
      </p:sp>
      <p:cxnSp>
        <p:nvCxnSpPr>
          <p:cNvPr id="20" name="Straight Arrow Connector 19"/>
          <p:cNvCxnSpPr/>
          <p:nvPr/>
        </p:nvCxnSpPr>
        <p:spPr>
          <a:xfrm flipH="1" flipV="1">
            <a:off x="11099774" y="5466635"/>
            <a:ext cx="197490" cy="48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779774" y="3953297"/>
            <a:ext cx="1445341" cy="338554"/>
          </a:xfrm>
          <a:prstGeom prst="rect">
            <a:avLst/>
          </a:prstGeom>
          <a:solidFill>
            <a:srgbClr val="FFFF00"/>
          </a:solidFill>
        </p:spPr>
        <p:txBody>
          <a:bodyPr wrap="square" rtlCol="0">
            <a:spAutoFit/>
          </a:bodyPr>
          <a:lstStyle/>
          <a:p>
            <a:pPr algn="ctr"/>
            <a:r>
              <a:rPr lang="en-GB" sz="1600" b="1" dirty="0" smtClean="0">
                <a:latin typeface="OpenDyslexicMono" panose="00000500000000000000" pitchFamily="50" charset="0"/>
              </a:rPr>
              <a:t>pronoun </a:t>
            </a:r>
            <a:endParaRPr lang="en-GB" sz="1600" b="1" dirty="0">
              <a:latin typeface="OpenDyslexicMono" panose="00000500000000000000" pitchFamily="50" charset="0"/>
            </a:endParaRPr>
          </a:p>
        </p:txBody>
      </p:sp>
      <p:cxnSp>
        <p:nvCxnSpPr>
          <p:cNvPr id="22" name="Straight Arrow Connector 21"/>
          <p:cNvCxnSpPr/>
          <p:nvPr/>
        </p:nvCxnSpPr>
        <p:spPr>
          <a:xfrm>
            <a:off x="8644577" y="4364991"/>
            <a:ext cx="155294" cy="592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431594" y="4182947"/>
            <a:ext cx="1445341" cy="338554"/>
          </a:xfrm>
          <a:prstGeom prst="rect">
            <a:avLst/>
          </a:prstGeom>
          <a:solidFill>
            <a:srgbClr val="FFFF00"/>
          </a:solidFill>
        </p:spPr>
        <p:txBody>
          <a:bodyPr wrap="square" rtlCol="0">
            <a:spAutoFit/>
          </a:bodyPr>
          <a:lstStyle/>
          <a:p>
            <a:pPr algn="ctr"/>
            <a:r>
              <a:rPr lang="en-GB" sz="1600" b="1" dirty="0" smtClean="0">
                <a:latin typeface="OpenDyslexicMono" panose="00000500000000000000" pitchFamily="50" charset="0"/>
              </a:rPr>
              <a:t>verb </a:t>
            </a:r>
            <a:endParaRPr lang="en-GB" sz="1600" b="1" dirty="0">
              <a:latin typeface="OpenDyslexicMono" panose="00000500000000000000" pitchFamily="50" charset="0"/>
            </a:endParaRPr>
          </a:p>
        </p:txBody>
      </p:sp>
      <p:cxnSp>
        <p:nvCxnSpPr>
          <p:cNvPr id="25" name="Straight Arrow Connector 24"/>
          <p:cNvCxnSpPr/>
          <p:nvPr/>
        </p:nvCxnSpPr>
        <p:spPr>
          <a:xfrm flipH="1">
            <a:off x="10080521" y="4537710"/>
            <a:ext cx="58992" cy="388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427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8042" y="982638"/>
            <a:ext cx="7847462" cy="4832092"/>
          </a:xfrm>
          <a:prstGeom prst="rect">
            <a:avLst/>
          </a:prstGeom>
          <a:solidFill>
            <a:schemeClr val="accent5">
              <a:lumMod val="60000"/>
              <a:lumOff val="40000"/>
            </a:schemeClr>
          </a:solidFill>
        </p:spPr>
        <p:txBody>
          <a:bodyPr wrap="square" rtlCol="0">
            <a:spAutoFit/>
          </a:bodyPr>
          <a:lstStyle/>
          <a:p>
            <a:r>
              <a:rPr lang="en-GB" sz="2800" b="1" dirty="0" smtClean="0">
                <a:latin typeface="OpenDyslexicMono" panose="00000500000000000000" pitchFamily="50" charset="0"/>
              </a:rPr>
              <a:t>Today we are going learn the first part of new story. </a:t>
            </a:r>
          </a:p>
          <a:p>
            <a:endParaRPr lang="en-GB" sz="2800" b="1" dirty="0">
              <a:latin typeface="OpenDyslexicMono" panose="00000500000000000000" pitchFamily="50" charset="0"/>
            </a:endParaRPr>
          </a:p>
          <a:p>
            <a:r>
              <a:rPr lang="en-GB" sz="2800" b="1" dirty="0" smtClean="0">
                <a:latin typeface="OpenDyslexicMono" panose="00000500000000000000" pitchFamily="50" charset="0"/>
              </a:rPr>
              <a:t>Listen carefully as I am going to perform the story to you. </a:t>
            </a:r>
          </a:p>
          <a:p>
            <a:endParaRPr lang="en-GB" sz="2800" b="1" dirty="0" smtClean="0">
              <a:latin typeface="OpenDyslexicMono" panose="00000500000000000000" pitchFamily="50" charset="0"/>
            </a:endParaRPr>
          </a:p>
          <a:p>
            <a:r>
              <a:rPr lang="en-GB" sz="2800" b="1" dirty="0" smtClean="0">
                <a:latin typeface="OpenDyslexicMono" panose="00000500000000000000" pitchFamily="50" charset="0"/>
              </a:rPr>
              <a:t>Watch the actions that I use to help me remember the story.  </a:t>
            </a:r>
          </a:p>
          <a:p>
            <a:endParaRPr lang="en-GB" sz="2800" b="1" dirty="0">
              <a:latin typeface="CCW Cursive Writing 19" panose="03050602040000000000" pitchFamily="66" charset="0"/>
            </a:endParaRPr>
          </a:p>
        </p:txBody>
      </p:sp>
      <p:sp>
        <p:nvSpPr>
          <p:cNvPr id="3" name="TextBox 2"/>
          <p:cNvSpPr txBox="1"/>
          <p:nvPr/>
        </p:nvSpPr>
        <p:spPr>
          <a:xfrm>
            <a:off x="450376" y="627797"/>
            <a:ext cx="2251881" cy="1477328"/>
          </a:xfrm>
          <a:prstGeom prst="rect">
            <a:avLst/>
          </a:prstGeom>
          <a:solidFill>
            <a:srgbClr val="FFFF00"/>
          </a:solidFill>
        </p:spPr>
        <p:txBody>
          <a:bodyPr wrap="square" rtlCol="0">
            <a:spAutoFit/>
          </a:bodyPr>
          <a:lstStyle/>
          <a:p>
            <a:pPr algn="ctr"/>
            <a:r>
              <a:rPr lang="en-GB" b="1" dirty="0" smtClean="0">
                <a:latin typeface="OpenDyslexicMono" panose="00000500000000000000" pitchFamily="50" charset="0"/>
              </a:rPr>
              <a:t>Lesson 1</a:t>
            </a:r>
          </a:p>
          <a:p>
            <a:pPr algn="ctr"/>
            <a:r>
              <a:rPr lang="en-GB" b="1" dirty="0" smtClean="0">
                <a:latin typeface="OpenDyslexicMono" panose="00000500000000000000" pitchFamily="50" charset="0"/>
              </a:rPr>
              <a:t>WALT- read, find and answer questions </a:t>
            </a:r>
            <a:endParaRPr lang="en-GB" b="1" dirty="0">
              <a:latin typeface="OpenDyslexicMono" panose="00000500000000000000" pitchFamily="50" charset="0"/>
            </a:endParaRPr>
          </a:p>
        </p:txBody>
      </p:sp>
    </p:spTree>
    <p:extLst>
      <p:ext uri="{BB962C8B-B14F-4D97-AF65-F5344CB8AC3E}">
        <p14:creationId xmlns:p14="http://schemas.microsoft.com/office/powerpoint/2010/main" val="3677401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8168" y="147485"/>
            <a:ext cx="8731045" cy="6494085"/>
          </a:xfrm>
          <a:prstGeom prst="rect">
            <a:avLst/>
          </a:prstGeom>
          <a:solidFill>
            <a:schemeClr val="accent5">
              <a:lumMod val="60000"/>
              <a:lumOff val="40000"/>
            </a:schemeClr>
          </a:solidFill>
        </p:spPr>
        <p:txBody>
          <a:bodyPr wrap="square" rtlCol="0">
            <a:spAutoFit/>
          </a:bodyPr>
          <a:lstStyle/>
          <a:p>
            <a:r>
              <a:rPr lang="en-GB" sz="1600" b="1" dirty="0" smtClean="0">
                <a:latin typeface="OpenDyslexicMono" panose="00000500000000000000" pitchFamily="50" charset="0"/>
              </a:rPr>
              <a:t>Tim ran through the forest calling and calling. Where had Barney gone to now? That dog was always chasing rabbits and never came when he was called. Tim paused by a large oak tree to catch his breath. He felt cross with his grandparents. They always made him take the dog for a walk whenever he visited. He would rather have been sat in front of the television. There were always good films on New Year’s Eve. A distant bark brought him back to the present and he dashed on.</a:t>
            </a:r>
          </a:p>
          <a:p>
            <a:endParaRPr lang="en-GB" sz="1600" b="1" dirty="0">
              <a:latin typeface="OpenDyslexicMono" panose="00000500000000000000" pitchFamily="50" charset="0"/>
            </a:endParaRPr>
          </a:p>
          <a:p>
            <a:r>
              <a:rPr lang="en-GB" sz="1600" b="1" dirty="0" smtClean="0">
                <a:latin typeface="OpenDyslexicMono" panose="00000500000000000000" pitchFamily="50" charset="0"/>
              </a:rPr>
              <a:t>Barney was digging furiously amongst the old bracken and damp leaves. Tim pulled him back and the dog sat watching him, panting – with his tongue hanging out like a strip of bacon. There in the soil was an orange rock. At least, that was what Tim thought at first. But as he tugged it out and brushed off the soil, he realised that he was holding a large orange tile. </a:t>
            </a:r>
          </a:p>
          <a:p>
            <a:endParaRPr lang="en-GB" sz="1600" b="1" dirty="0">
              <a:latin typeface="OpenDyslexicMono" panose="00000500000000000000" pitchFamily="50" charset="0"/>
            </a:endParaRPr>
          </a:p>
          <a:p>
            <a:r>
              <a:rPr lang="en-GB" sz="1600" b="1" dirty="0" smtClean="0">
                <a:latin typeface="OpenDyslexicMono" panose="00000500000000000000" pitchFamily="50" charset="0"/>
              </a:rPr>
              <a:t>Tim shivered. He was certain that it was a Roman tile. He had seen pictures of these in his history book at school. Carefully, he turned it over. He was thrilled with the discovery and was just about to give Barney a well deserved pat when he noticed something about the tile. There was a paw-print on the surface. It was too small for a dog like Barney’s. Tim rubbed off the soil and wondered if it was a cat’s. </a:t>
            </a:r>
          </a:p>
        </p:txBody>
      </p:sp>
      <p:sp>
        <p:nvSpPr>
          <p:cNvPr id="3" name="TextBox 2"/>
          <p:cNvSpPr txBox="1"/>
          <p:nvPr/>
        </p:nvSpPr>
        <p:spPr>
          <a:xfrm>
            <a:off x="206477" y="117693"/>
            <a:ext cx="2595716" cy="6494085"/>
          </a:xfrm>
          <a:prstGeom prst="rect">
            <a:avLst/>
          </a:prstGeom>
          <a:solidFill>
            <a:srgbClr val="FFFF00"/>
          </a:solidFill>
        </p:spPr>
        <p:txBody>
          <a:bodyPr wrap="square" rtlCol="0">
            <a:spAutoFit/>
          </a:bodyPr>
          <a:lstStyle/>
          <a:p>
            <a:r>
              <a:rPr lang="en-GB" sz="1600" b="1" dirty="0" smtClean="0">
                <a:latin typeface="OpenDyslexicMono" panose="00000500000000000000" pitchFamily="50" charset="0"/>
              </a:rPr>
              <a:t>Let’s read the story together.</a:t>
            </a:r>
          </a:p>
          <a:p>
            <a:endParaRPr lang="en-GB" sz="1600" b="1" dirty="0">
              <a:latin typeface="OpenDyslexicMono" panose="00000500000000000000" pitchFamily="50" charset="0"/>
            </a:endParaRPr>
          </a:p>
          <a:p>
            <a:r>
              <a:rPr lang="en-GB" sz="1600" b="1" dirty="0" smtClean="0">
                <a:latin typeface="OpenDyslexicMono" panose="00000500000000000000" pitchFamily="50" charset="0"/>
              </a:rPr>
              <a:t>Now we are going to answer some comprehension questions about this story to help us understand it better.</a:t>
            </a:r>
          </a:p>
          <a:p>
            <a:endParaRPr lang="en-GB" sz="1600" b="1" dirty="0">
              <a:latin typeface="OpenDyslexicMono" panose="00000500000000000000" pitchFamily="50" charset="0"/>
            </a:endParaRPr>
          </a:p>
          <a:p>
            <a:r>
              <a:rPr lang="en-GB" sz="1600" b="1" u="sng" dirty="0" smtClean="0">
                <a:solidFill>
                  <a:srgbClr val="FF0000"/>
                </a:solidFill>
                <a:latin typeface="OpenDyslexicMono" panose="00000500000000000000" pitchFamily="50" charset="0"/>
              </a:rPr>
              <a:t>Remember</a:t>
            </a:r>
          </a:p>
          <a:p>
            <a:endParaRPr lang="en-GB" sz="1600" b="1" dirty="0">
              <a:solidFill>
                <a:srgbClr val="FF0000"/>
              </a:solidFill>
              <a:latin typeface="OpenDyslexicMono" panose="00000500000000000000" pitchFamily="50" charset="0"/>
            </a:endParaRPr>
          </a:p>
          <a:p>
            <a:r>
              <a:rPr lang="en-GB" sz="1600" b="1" dirty="0" smtClean="0">
                <a:solidFill>
                  <a:srgbClr val="FF0000"/>
                </a:solidFill>
                <a:latin typeface="OpenDyslexicMono" panose="00000500000000000000" pitchFamily="50" charset="0"/>
              </a:rPr>
              <a:t>Keep going back to the text. </a:t>
            </a:r>
          </a:p>
          <a:p>
            <a:endParaRPr lang="en-GB" sz="1600" b="1" dirty="0">
              <a:latin typeface="OpenDyslexicMono" panose="00000500000000000000" pitchFamily="50" charset="0"/>
            </a:endParaRPr>
          </a:p>
          <a:p>
            <a:r>
              <a:rPr lang="en-GB" sz="1600" b="1" dirty="0" smtClean="0">
                <a:solidFill>
                  <a:srgbClr val="FF0000"/>
                </a:solidFill>
                <a:latin typeface="OpenDyslexicMono" panose="00000500000000000000" pitchFamily="50" charset="0"/>
              </a:rPr>
              <a:t>You can underline the answers in </a:t>
            </a:r>
            <a:r>
              <a:rPr lang="en-GB" sz="1600" b="1" smtClean="0">
                <a:solidFill>
                  <a:srgbClr val="FF0000"/>
                </a:solidFill>
                <a:latin typeface="OpenDyslexicMono" panose="00000500000000000000" pitchFamily="50" charset="0"/>
              </a:rPr>
              <a:t>the text.</a:t>
            </a:r>
            <a:endParaRPr lang="en-GB" sz="1600" b="1" dirty="0" smtClean="0">
              <a:solidFill>
                <a:srgbClr val="FF0000"/>
              </a:solidFill>
              <a:latin typeface="OpenDyslexicMono" panose="00000500000000000000" pitchFamily="50" charset="0"/>
            </a:endParaRPr>
          </a:p>
          <a:p>
            <a:endParaRPr lang="en-GB" sz="1600" b="1" dirty="0" smtClean="0">
              <a:solidFill>
                <a:srgbClr val="FF0000"/>
              </a:solidFill>
              <a:latin typeface="OpenDyslexicMono" panose="00000500000000000000" pitchFamily="50" charset="0"/>
            </a:endParaRPr>
          </a:p>
          <a:p>
            <a:r>
              <a:rPr lang="en-GB" sz="1600" b="1" dirty="0">
                <a:solidFill>
                  <a:srgbClr val="FF0000"/>
                </a:solidFill>
                <a:latin typeface="OpenDyslexicMono" panose="00000500000000000000" pitchFamily="50" charset="0"/>
              </a:rPr>
              <a:t>A</a:t>
            </a:r>
            <a:r>
              <a:rPr lang="en-GB" sz="1600" b="1" dirty="0" smtClean="0">
                <a:solidFill>
                  <a:srgbClr val="FF0000"/>
                </a:solidFill>
                <a:latin typeface="OpenDyslexicMono" panose="00000500000000000000" pitchFamily="50" charset="0"/>
              </a:rPr>
              <a:t>nswer the questions in full sentences</a:t>
            </a:r>
            <a:r>
              <a:rPr lang="en-GB" sz="1600" b="1" dirty="0" smtClean="0">
                <a:latin typeface="OpenDyslexicMono" panose="00000500000000000000" pitchFamily="50" charset="0"/>
              </a:rPr>
              <a:t>.   </a:t>
            </a:r>
            <a:endParaRPr lang="en-GB" sz="1600" b="1" dirty="0">
              <a:latin typeface="OpenDyslexicMono" panose="00000500000000000000" pitchFamily="50" charset="0"/>
            </a:endParaRPr>
          </a:p>
        </p:txBody>
      </p:sp>
    </p:spTree>
    <p:extLst>
      <p:ext uri="{BB962C8B-B14F-4D97-AF65-F5344CB8AC3E}">
        <p14:creationId xmlns:p14="http://schemas.microsoft.com/office/powerpoint/2010/main" val="3488437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7277" y="154968"/>
            <a:ext cx="6096000" cy="4247317"/>
          </a:xfrm>
          <a:prstGeom prst="rect">
            <a:avLst/>
          </a:prstGeom>
          <a:solidFill>
            <a:schemeClr val="accent5">
              <a:lumMod val="60000"/>
              <a:lumOff val="40000"/>
            </a:schemeClr>
          </a:solidFill>
        </p:spPr>
        <p:txBody>
          <a:bodyPr>
            <a:spAutoFit/>
          </a:bodyPr>
          <a:lstStyle/>
          <a:p>
            <a:r>
              <a:rPr lang="en-GB" b="1" dirty="0">
                <a:latin typeface="OpenDyslexicMono" panose="00000500000000000000" pitchFamily="50" charset="0"/>
              </a:rPr>
              <a:t>Tim ran through the forest calling and calling. Where had Barney gone to now? That dog was always chasing rabbits and never came when he was called. Tim paused by a large oak tree to catch his breath. He felt cross with his grandparents. They always made him take the dog for a walk whenever he visited. He would rather have been sat in front of the television. There were always good films on New Year’s Eve. A distant bark brought him back to the present and he dashed on.</a:t>
            </a:r>
          </a:p>
        </p:txBody>
      </p:sp>
      <p:sp>
        <p:nvSpPr>
          <p:cNvPr id="3" name="TextBox 2"/>
          <p:cNvSpPr txBox="1"/>
          <p:nvPr/>
        </p:nvSpPr>
        <p:spPr>
          <a:xfrm>
            <a:off x="2448231" y="4616244"/>
            <a:ext cx="7610168" cy="923330"/>
          </a:xfrm>
          <a:prstGeom prst="rect">
            <a:avLst/>
          </a:prstGeom>
          <a:solidFill>
            <a:srgbClr val="FFFF00"/>
          </a:solidFill>
        </p:spPr>
        <p:txBody>
          <a:bodyPr wrap="square" rtlCol="0">
            <a:spAutoFit/>
          </a:bodyPr>
          <a:lstStyle/>
          <a:p>
            <a:endParaRPr lang="en-GB" b="1" dirty="0" smtClean="0">
              <a:latin typeface="OpenDyslexicMono" panose="00000500000000000000" pitchFamily="50" charset="0"/>
            </a:endParaRPr>
          </a:p>
          <a:p>
            <a:r>
              <a:rPr lang="en-GB" b="1" dirty="0" smtClean="0">
                <a:latin typeface="OpenDyslexicMono" panose="00000500000000000000" pitchFamily="50" charset="0"/>
              </a:rPr>
              <a:t>A direct question</a:t>
            </a:r>
          </a:p>
          <a:p>
            <a:r>
              <a:rPr lang="en-GB" b="1" dirty="0" smtClean="0">
                <a:latin typeface="OpenDyslexicMono" panose="00000500000000000000" pitchFamily="50" charset="0"/>
              </a:rPr>
              <a:t>Why was Tom running through the forest?</a:t>
            </a:r>
            <a:endParaRPr lang="en-GB" b="1" dirty="0">
              <a:latin typeface="OpenDyslexicMono" panose="00000500000000000000" pitchFamily="50" charset="0"/>
            </a:endParaRPr>
          </a:p>
        </p:txBody>
      </p:sp>
      <p:sp>
        <p:nvSpPr>
          <p:cNvPr id="4" name="TextBox 3"/>
          <p:cNvSpPr txBox="1"/>
          <p:nvPr/>
        </p:nvSpPr>
        <p:spPr>
          <a:xfrm>
            <a:off x="2344992" y="5755196"/>
            <a:ext cx="7816645" cy="646331"/>
          </a:xfrm>
          <a:prstGeom prst="rect">
            <a:avLst/>
          </a:prstGeom>
          <a:solidFill>
            <a:srgbClr val="C20E8F"/>
          </a:solidFill>
        </p:spPr>
        <p:txBody>
          <a:bodyPr wrap="square" rtlCol="0">
            <a:spAutoFit/>
          </a:bodyPr>
          <a:lstStyle/>
          <a:p>
            <a:r>
              <a:rPr lang="en-GB" b="1" dirty="0" smtClean="0">
                <a:latin typeface="OpenDyslexicMono" panose="00000500000000000000" pitchFamily="50" charset="0"/>
              </a:rPr>
              <a:t>Tom was running through the forest because he had lost his grandparents’ dog. </a:t>
            </a:r>
            <a:endParaRPr lang="en-GB" b="1" dirty="0">
              <a:latin typeface="OpenDyslexicMono" panose="00000500000000000000" pitchFamily="50" charset="0"/>
            </a:endParaRPr>
          </a:p>
        </p:txBody>
      </p:sp>
    </p:spTree>
    <p:extLst>
      <p:ext uri="{BB962C8B-B14F-4D97-AF65-F5344CB8AC3E}">
        <p14:creationId xmlns:p14="http://schemas.microsoft.com/office/powerpoint/2010/main" val="263447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7947" y="2920180"/>
            <a:ext cx="6209071" cy="1754326"/>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A vocabulary question</a:t>
            </a:r>
          </a:p>
          <a:p>
            <a:endParaRPr lang="en-GB" b="1" dirty="0">
              <a:latin typeface="OpenDyslexicMono" panose="00000500000000000000" pitchFamily="50" charset="0"/>
            </a:endParaRPr>
          </a:p>
          <a:p>
            <a:r>
              <a:rPr lang="en-GB" b="1" dirty="0" smtClean="0">
                <a:latin typeface="OpenDyslexicMono" panose="00000500000000000000" pitchFamily="50" charset="0"/>
              </a:rPr>
              <a:t>‘</a:t>
            </a:r>
            <a:r>
              <a:rPr lang="en-GB" b="1" i="1" dirty="0" smtClean="0">
                <a:latin typeface="OpenDyslexicMono" panose="00000500000000000000" pitchFamily="50" charset="0"/>
              </a:rPr>
              <a:t>A distant bark brought him back to the present and he dashed on.’</a:t>
            </a:r>
          </a:p>
          <a:p>
            <a:r>
              <a:rPr lang="en-GB" b="1" dirty="0" smtClean="0">
                <a:latin typeface="OpenDyslexicMono" panose="00000500000000000000" pitchFamily="50" charset="0"/>
              </a:rPr>
              <a:t>Why does the author use the word ‘</a:t>
            </a:r>
            <a:r>
              <a:rPr lang="en-GB" b="1" i="1" dirty="0" smtClean="0">
                <a:latin typeface="OpenDyslexicMono" panose="00000500000000000000" pitchFamily="50" charset="0"/>
              </a:rPr>
              <a:t>dashed</a:t>
            </a:r>
            <a:r>
              <a:rPr lang="en-GB" b="1" dirty="0" smtClean="0">
                <a:latin typeface="OpenDyslexicMono" panose="00000500000000000000" pitchFamily="50" charset="0"/>
              </a:rPr>
              <a:t>’?</a:t>
            </a:r>
            <a:endParaRPr lang="en-GB" b="1" dirty="0">
              <a:latin typeface="OpenDyslexicMono" panose="00000500000000000000" pitchFamily="50" charset="0"/>
            </a:endParaRPr>
          </a:p>
        </p:txBody>
      </p:sp>
      <p:sp>
        <p:nvSpPr>
          <p:cNvPr id="4" name="Rectangle 3"/>
          <p:cNvSpPr/>
          <p:nvPr/>
        </p:nvSpPr>
        <p:spPr>
          <a:xfrm>
            <a:off x="2757947" y="605050"/>
            <a:ext cx="6096000" cy="1754326"/>
          </a:xfrm>
          <a:prstGeom prst="rect">
            <a:avLst/>
          </a:prstGeom>
          <a:solidFill>
            <a:schemeClr val="accent5">
              <a:lumMod val="60000"/>
              <a:lumOff val="40000"/>
            </a:schemeClr>
          </a:solidFill>
        </p:spPr>
        <p:txBody>
          <a:bodyPr>
            <a:spAutoFit/>
          </a:bodyPr>
          <a:lstStyle/>
          <a:p>
            <a:r>
              <a:rPr lang="en-GB" b="1" dirty="0">
                <a:latin typeface="OpenDyslexicMono" panose="00000500000000000000" pitchFamily="50" charset="0"/>
              </a:rPr>
              <a:t>He would rather have been sat in front of the television. There were always good films on New Year’s Eve. A distant bark brought him back to the present and he dashed on.</a:t>
            </a:r>
          </a:p>
        </p:txBody>
      </p:sp>
      <p:sp>
        <p:nvSpPr>
          <p:cNvPr id="5" name="TextBox 4"/>
          <p:cNvSpPr txBox="1"/>
          <p:nvPr/>
        </p:nvSpPr>
        <p:spPr>
          <a:xfrm>
            <a:off x="2875935" y="5279923"/>
            <a:ext cx="5978012" cy="923330"/>
          </a:xfrm>
          <a:prstGeom prst="rect">
            <a:avLst/>
          </a:prstGeom>
          <a:solidFill>
            <a:srgbClr val="C20E8F"/>
          </a:solidFill>
        </p:spPr>
        <p:txBody>
          <a:bodyPr wrap="square" rtlCol="0">
            <a:spAutoFit/>
          </a:bodyPr>
          <a:lstStyle/>
          <a:p>
            <a:r>
              <a:rPr lang="en-GB" b="1" dirty="0" smtClean="0">
                <a:latin typeface="OpenDyslexicMono" panose="00000500000000000000" pitchFamily="50" charset="0"/>
              </a:rPr>
              <a:t>The author uses the word dashed to show that Tim is rushing to find Barney the dog. </a:t>
            </a:r>
            <a:endParaRPr lang="en-GB" b="1" dirty="0">
              <a:latin typeface="OpenDyslexicMono" panose="00000500000000000000" pitchFamily="50" charset="0"/>
            </a:endParaRPr>
          </a:p>
        </p:txBody>
      </p:sp>
    </p:spTree>
    <p:extLst>
      <p:ext uri="{BB962C8B-B14F-4D97-AF65-F5344CB8AC3E}">
        <p14:creationId xmlns:p14="http://schemas.microsoft.com/office/powerpoint/2010/main" val="402232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40309" y="253796"/>
            <a:ext cx="8465574" cy="4524315"/>
          </a:xfrm>
          <a:prstGeom prst="rect">
            <a:avLst/>
          </a:prstGeom>
          <a:solidFill>
            <a:schemeClr val="accent5">
              <a:lumMod val="60000"/>
              <a:lumOff val="40000"/>
            </a:schemeClr>
          </a:solidFill>
        </p:spPr>
        <p:txBody>
          <a:bodyPr wrap="square">
            <a:spAutoFit/>
          </a:bodyPr>
          <a:lstStyle/>
          <a:p>
            <a:r>
              <a:rPr lang="en-GB" sz="1600" b="1" dirty="0">
                <a:latin typeface="OpenDyslexicMono" panose="00000500000000000000" pitchFamily="50" charset="0"/>
              </a:rPr>
              <a:t>Barney was digging furiously amongst the old bracken and damp leaves. Tim pulled him back and the dog sat watching him, panting – with his tongue hanging out like a strip of bacon. There in the soil was an orange rock. At least, that was what Tim thought at first. But as he tugged it out and brushed off the soil, he realised that he was holding a large orange tile. </a:t>
            </a:r>
          </a:p>
          <a:p>
            <a:endParaRPr lang="en-GB" sz="1600" b="1" dirty="0">
              <a:latin typeface="OpenDyslexicMono" panose="00000500000000000000" pitchFamily="50" charset="0"/>
            </a:endParaRPr>
          </a:p>
          <a:p>
            <a:r>
              <a:rPr lang="en-GB" sz="1600" b="1" dirty="0">
                <a:latin typeface="OpenDyslexicMono" panose="00000500000000000000" pitchFamily="50" charset="0"/>
              </a:rPr>
              <a:t>Tim shivered. He was certain that it was a Roman tile. He had seen pictures of these in his history book at school. Carefully, he turned it over. He was thrilled with the discovery and was just about to give Barney a well deserved pat when he noticed something about the tile. There was a paw-print on the surface. It was too small for a dog like Barney’s. Tim rubbed off the soil and wondered if it was a cat’s. </a:t>
            </a:r>
          </a:p>
        </p:txBody>
      </p:sp>
      <p:sp>
        <p:nvSpPr>
          <p:cNvPr id="4" name="TextBox 3"/>
          <p:cNvSpPr txBox="1"/>
          <p:nvPr/>
        </p:nvSpPr>
        <p:spPr>
          <a:xfrm>
            <a:off x="1799302" y="4881533"/>
            <a:ext cx="8347587" cy="923330"/>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An inference question</a:t>
            </a:r>
          </a:p>
          <a:p>
            <a:r>
              <a:rPr lang="en-GB" b="1" dirty="0" smtClean="0">
                <a:latin typeface="OpenDyslexicMono" panose="00000500000000000000" pitchFamily="50" charset="0"/>
              </a:rPr>
              <a:t>Why did Tim shiver when he saw the large orange tile? </a:t>
            </a:r>
            <a:endParaRPr lang="en-GB" b="1" dirty="0">
              <a:latin typeface="OpenDyslexicMono" panose="00000500000000000000" pitchFamily="50" charset="0"/>
            </a:endParaRPr>
          </a:p>
        </p:txBody>
      </p:sp>
      <p:sp>
        <p:nvSpPr>
          <p:cNvPr id="5" name="TextBox 4"/>
          <p:cNvSpPr txBox="1"/>
          <p:nvPr/>
        </p:nvSpPr>
        <p:spPr>
          <a:xfrm>
            <a:off x="1740309" y="5908285"/>
            <a:ext cx="8406580" cy="646331"/>
          </a:xfrm>
          <a:prstGeom prst="rect">
            <a:avLst/>
          </a:prstGeom>
          <a:solidFill>
            <a:srgbClr val="C20E8F"/>
          </a:solidFill>
        </p:spPr>
        <p:txBody>
          <a:bodyPr wrap="square" rtlCol="0">
            <a:spAutoFit/>
          </a:bodyPr>
          <a:lstStyle/>
          <a:p>
            <a:r>
              <a:rPr lang="en-GB" b="1" dirty="0" smtClean="0">
                <a:latin typeface="OpenDyslexicMono" panose="00000500000000000000" pitchFamily="50" charset="0"/>
              </a:rPr>
              <a:t>Tim shivered because he realised that Barney had found something special. </a:t>
            </a:r>
            <a:endParaRPr lang="en-GB" b="1" dirty="0">
              <a:latin typeface="OpenDyslexicMono" panose="00000500000000000000" pitchFamily="50" charset="0"/>
            </a:endParaRPr>
          </a:p>
        </p:txBody>
      </p:sp>
    </p:spTree>
    <p:extLst>
      <p:ext uri="{BB962C8B-B14F-4D97-AF65-F5344CB8AC3E}">
        <p14:creationId xmlns:p14="http://schemas.microsoft.com/office/powerpoint/2010/main" val="70854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226" y="294968"/>
            <a:ext cx="7138219" cy="6340197"/>
          </a:xfrm>
          <a:prstGeom prst="rect">
            <a:avLst/>
          </a:prstGeom>
          <a:solidFill>
            <a:schemeClr val="accent5">
              <a:lumMod val="60000"/>
              <a:lumOff val="40000"/>
            </a:schemeClr>
          </a:solidFill>
        </p:spPr>
        <p:txBody>
          <a:bodyPr wrap="square" rtlCol="0">
            <a:spAutoFit/>
          </a:bodyPr>
          <a:lstStyle/>
          <a:p>
            <a:r>
              <a:rPr lang="en-GB" sz="1400" b="1" dirty="0" smtClean="0">
                <a:latin typeface="OpenDyslexicMono" panose="00000500000000000000" pitchFamily="50" charset="0"/>
              </a:rPr>
              <a:t>Tim ran through the forest calling and calling. Where had Barney gone to now? That dog was always chasing rabbits and never came when he was called. Tim paused by a large oak tree to catch his breath. He felt cross with his grandparents. They always made him take the dog for a walk whenever he visited. He would rather have been sat in front of the television. There were always good films on New Year’s Eve. A distant bark brought him back to the present and he dashed on.</a:t>
            </a:r>
          </a:p>
          <a:p>
            <a:endParaRPr lang="en-GB" sz="1400" b="1" dirty="0">
              <a:latin typeface="OpenDyslexicMono" panose="00000500000000000000" pitchFamily="50" charset="0"/>
            </a:endParaRPr>
          </a:p>
          <a:p>
            <a:r>
              <a:rPr lang="en-GB" sz="1400" b="1" dirty="0" smtClean="0">
                <a:latin typeface="OpenDyslexicMono" panose="00000500000000000000" pitchFamily="50" charset="0"/>
              </a:rPr>
              <a:t>Barney was digging furiously amongst the old bracken and damp leaves. Tim pulled him back and the dog sat watching him, panting – with his tongue hanging out like a strip of bacon. There in the soil was an orange rock. At least, that was what Tim thought at first. But as he tugged it out and brushed off the soil, he realised that he was holding a large orange tile. </a:t>
            </a:r>
          </a:p>
          <a:p>
            <a:endParaRPr lang="en-GB" sz="1400" b="1" dirty="0">
              <a:latin typeface="OpenDyslexicMono" panose="00000500000000000000" pitchFamily="50" charset="0"/>
            </a:endParaRPr>
          </a:p>
          <a:p>
            <a:r>
              <a:rPr lang="en-GB" sz="1400" b="1" dirty="0" smtClean="0">
                <a:latin typeface="OpenDyslexicMono" panose="00000500000000000000" pitchFamily="50" charset="0"/>
              </a:rPr>
              <a:t>Tim shivered. He was certain that it was a Roman tile. He had seen pictures of these in his history book at school. Carefully, he turned it over. He was thrilled with the discovery and was just about to give Barney a well deserved pat when he noticed something about the tile. There was a paw-print on the surface. It was too small for a dog like Barney’s. Tim rubbed off the soil and wondered if it was a cat’s. </a:t>
            </a:r>
          </a:p>
        </p:txBody>
      </p:sp>
      <p:sp>
        <p:nvSpPr>
          <p:cNvPr id="3" name="TextBox 2"/>
          <p:cNvSpPr txBox="1"/>
          <p:nvPr/>
        </p:nvSpPr>
        <p:spPr>
          <a:xfrm>
            <a:off x="7506929" y="156468"/>
            <a:ext cx="4483509" cy="6617196"/>
          </a:xfrm>
          <a:prstGeom prst="rect">
            <a:avLst/>
          </a:prstGeom>
          <a:solidFill>
            <a:srgbClr val="FFFF00"/>
          </a:solidFill>
        </p:spPr>
        <p:txBody>
          <a:bodyPr wrap="square" rtlCol="0">
            <a:spAutoFit/>
          </a:bodyPr>
          <a:lstStyle/>
          <a:p>
            <a:r>
              <a:rPr lang="en-GB" sz="1400" b="1" dirty="0" smtClean="0">
                <a:latin typeface="OpenDyslexicMono" panose="00000500000000000000" pitchFamily="50" charset="0"/>
              </a:rPr>
              <a:t>Now answer these questions about the text.</a:t>
            </a:r>
          </a:p>
          <a:p>
            <a:endParaRPr lang="en-GB" sz="1400" b="1" dirty="0" smtClean="0">
              <a:latin typeface="OpenDyslexicMono" panose="00000500000000000000" pitchFamily="50" charset="0"/>
            </a:endParaRPr>
          </a:p>
          <a:p>
            <a:r>
              <a:rPr lang="en-GB" sz="1400" b="1" dirty="0" smtClean="0">
                <a:latin typeface="OpenDyslexicMono" panose="00000500000000000000" pitchFamily="50" charset="0"/>
              </a:rPr>
              <a:t>Direct questions</a:t>
            </a:r>
          </a:p>
          <a:p>
            <a:endParaRPr lang="en-GB" sz="1400" b="1" dirty="0" smtClean="0">
              <a:latin typeface="OpenDyslexicMono" panose="00000500000000000000" pitchFamily="50" charset="0"/>
            </a:endParaRPr>
          </a:p>
          <a:p>
            <a:pPr marL="342900" indent="-342900">
              <a:buFont typeface="+mj-lt"/>
              <a:buAutoNum type="arabicPeriod"/>
            </a:pPr>
            <a:r>
              <a:rPr lang="en-GB" sz="1400" b="1" dirty="0">
                <a:latin typeface="OpenDyslexicMono" panose="00000500000000000000" pitchFamily="50" charset="0"/>
              </a:rPr>
              <a:t>Why was Tom running through the forest?</a:t>
            </a:r>
          </a:p>
          <a:p>
            <a:pPr marL="342900" indent="-342900">
              <a:buFont typeface="+mj-lt"/>
              <a:buAutoNum type="arabicPeriod"/>
            </a:pPr>
            <a:r>
              <a:rPr lang="en-GB" sz="1400" b="1" dirty="0" smtClean="0">
                <a:latin typeface="OpenDyslexicMono" panose="00000500000000000000" pitchFamily="50" charset="0"/>
              </a:rPr>
              <a:t>Why did he feel cross with his grandparents?</a:t>
            </a:r>
          </a:p>
          <a:p>
            <a:pPr marL="342900" indent="-342900">
              <a:buFont typeface="+mj-lt"/>
              <a:buAutoNum type="arabicPeriod"/>
            </a:pPr>
            <a:r>
              <a:rPr lang="en-GB" sz="1400" b="1" dirty="0" smtClean="0">
                <a:latin typeface="OpenDyslexicMono" panose="00000500000000000000" pitchFamily="50" charset="0"/>
              </a:rPr>
              <a:t>What had Barney found?</a:t>
            </a:r>
          </a:p>
          <a:p>
            <a:pPr marL="342900" indent="-342900">
              <a:buFont typeface="+mj-lt"/>
              <a:buAutoNum type="arabicPeriod"/>
            </a:pPr>
            <a:endParaRPr lang="en-GB" sz="1400" b="1" dirty="0">
              <a:latin typeface="OpenDyslexicMono" panose="00000500000000000000" pitchFamily="50" charset="0"/>
            </a:endParaRPr>
          </a:p>
          <a:p>
            <a:r>
              <a:rPr lang="en-GB" sz="1400" b="1" dirty="0" smtClean="0">
                <a:latin typeface="OpenDyslexicMono" panose="00000500000000000000" pitchFamily="50" charset="0"/>
              </a:rPr>
              <a:t>Vocabulary questions</a:t>
            </a:r>
          </a:p>
          <a:p>
            <a:r>
              <a:rPr lang="en-GB" sz="1400" b="1" dirty="0" smtClean="0">
                <a:latin typeface="OpenDyslexicMono" panose="00000500000000000000" pitchFamily="50" charset="0"/>
              </a:rPr>
              <a:t>4.</a:t>
            </a:r>
            <a:r>
              <a:rPr lang="en-GB" sz="1400" b="1" dirty="0">
                <a:latin typeface="OpenDyslexicMono" panose="00000500000000000000" pitchFamily="50" charset="0"/>
              </a:rPr>
              <a:t> ‘</a:t>
            </a:r>
            <a:r>
              <a:rPr lang="en-GB" sz="1400" b="1" i="1" dirty="0">
                <a:latin typeface="OpenDyslexicMono" panose="00000500000000000000" pitchFamily="50" charset="0"/>
              </a:rPr>
              <a:t>A distant bark brought him back to the present and he dashed on.’</a:t>
            </a:r>
          </a:p>
          <a:p>
            <a:r>
              <a:rPr lang="en-GB" sz="1400" b="1" dirty="0">
                <a:latin typeface="OpenDyslexicMono" panose="00000500000000000000" pitchFamily="50" charset="0"/>
              </a:rPr>
              <a:t>Why does the author use the word ‘</a:t>
            </a:r>
            <a:r>
              <a:rPr lang="en-GB" sz="1400" b="1" i="1" dirty="0">
                <a:latin typeface="OpenDyslexicMono" panose="00000500000000000000" pitchFamily="50" charset="0"/>
              </a:rPr>
              <a:t>dashed</a:t>
            </a:r>
            <a:r>
              <a:rPr lang="en-GB" sz="1400" b="1" dirty="0" smtClean="0">
                <a:latin typeface="OpenDyslexicMono" panose="00000500000000000000" pitchFamily="50" charset="0"/>
              </a:rPr>
              <a:t>’?</a:t>
            </a:r>
          </a:p>
          <a:p>
            <a:r>
              <a:rPr lang="en-GB" sz="1400" b="1" dirty="0" smtClean="0">
                <a:latin typeface="OpenDyslexicMono" panose="00000500000000000000" pitchFamily="50" charset="0"/>
              </a:rPr>
              <a:t>5. Find and write out the simile used in paragraph two.</a:t>
            </a:r>
          </a:p>
          <a:p>
            <a:r>
              <a:rPr lang="en-GB" sz="1400" b="1" dirty="0" smtClean="0">
                <a:latin typeface="OpenDyslexicMono" panose="00000500000000000000" pitchFamily="50" charset="0"/>
              </a:rPr>
              <a:t>6. Find another word for ‘</a:t>
            </a:r>
            <a:r>
              <a:rPr lang="en-GB" sz="1400" b="1" i="1" dirty="0" smtClean="0">
                <a:latin typeface="OpenDyslexicMono" panose="00000500000000000000" pitchFamily="50" charset="0"/>
              </a:rPr>
              <a:t>furiously’</a:t>
            </a:r>
            <a:r>
              <a:rPr lang="en-GB" sz="1400" b="1" dirty="0" smtClean="0">
                <a:latin typeface="OpenDyslexicMono" panose="00000500000000000000" pitchFamily="50" charset="0"/>
              </a:rPr>
              <a:t>.</a:t>
            </a:r>
          </a:p>
          <a:p>
            <a:r>
              <a:rPr lang="en-GB" sz="1400" b="1" dirty="0" smtClean="0">
                <a:latin typeface="OpenDyslexicMono" panose="00000500000000000000" pitchFamily="50" charset="0"/>
              </a:rPr>
              <a:t>Inference questions</a:t>
            </a:r>
          </a:p>
          <a:p>
            <a:r>
              <a:rPr lang="en-GB" sz="1400" b="1" dirty="0" smtClean="0">
                <a:latin typeface="OpenDyslexicMono" panose="00000500000000000000" pitchFamily="50" charset="0"/>
              </a:rPr>
              <a:t>7.</a:t>
            </a:r>
            <a:r>
              <a:rPr lang="en-GB" sz="1400" b="1" dirty="0">
                <a:latin typeface="OpenDyslexicMono" panose="00000500000000000000" pitchFamily="50" charset="0"/>
              </a:rPr>
              <a:t> Why did Tim shiver when he saw the large orange tile? </a:t>
            </a:r>
          </a:p>
          <a:p>
            <a:r>
              <a:rPr lang="en-GB" sz="1400" b="1" dirty="0" smtClean="0">
                <a:latin typeface="OpenDyslexicMono" panose="00000500000000000000" pitchFamily="50" charset="0"/>
              </a:rPr>
              <a:t>8. What do you think will happen next?</a:t>
            </a:r>
          </a:p>
          <a:p>
            <a:endParaRPr lang="en-GB" sz="1400" b="1" dirty="0">
              <a:latin typeface="OpenDyslexicMono" panose="00000500000000000000" pitchFamily="50" charset="0"/>
            </a:endParaRPr>
          </a:p>
          <a:p>
            <a:r>
              <a:rPr lang="en-GB" sz="1400" b="1" dirty="0" smtClean="0">
                <a:latin typeface="OpenDyslexicMono" panose="00000500000000000000" pitchFamily="50" charset="0"/>
              </a:rPr>
              <a:t>The answers are on the next slide.   </a:t>
            </a:r>
            <a:endParaRPr lang="en-GB" sz="1600" b="1" dirty="0">
              <a:latin typeface="OpenDyslexicMono" panose="00000500000000000000" pitchFamily="50" charset="0"/>
            </a:endParaRPr>
          </a:p>
          <a:p>
            <a:r>
              <a:rPr lang="en-GB" b="1" dirty="0" smtClean="0">
                <a:latin typeface="OpenDyslexicMono" panose="00000500000000000000" pitchFamily="50" charset="0"/>
              </a:rPr>
              <a:t> </a:t>
            </a:r>
            <a:endParaRPr lang="en-GB" b="1" dirty="0">
              <a:latin typeface="OpenDyslexicMono" panose="00000500000000000000" pitchFamily="50" charset="0"/>
            </a:endParaRPr>
          </a:p>
        </p:txBody>
      </p:sp>
    </p:spTree>
    <p:extLst>
      <p:ext uri="{BB962C8B-B14F-4D97-AF65-F5344CB8AC3E}">
        <p14:creationId xmlns:p14="http://schemas.microsoft.com/office/powerpoint/2010/main" val="379818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1665</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CCW Cursive Writing 19</vt:lpstr>
      <vt:lpstr>OpenDyslexicMono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2021-01-04T15:26:13Z</dcterms:created>
  <dcterms:modified xsi:type="dcterms:W3CDTF">2021-01-04T15:26:46Z</dcterms:modified>
</cp:coreProperties>
</file>