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B0819A6-48DA-414E-BB13-5ACEA67FD85A}" type="datetimeFigureOut">
              <a:rPr lang="en-GB" smtClean="0"/>
              <a:t>04/01/2021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6485C1-A0FB-4554-B653-40FB318BF06D}" type="slidenum">
              <a:rPr lang="en-GB" smtClean="0"/>
              <a:t>‹#›</a:t>
            </a:fld>
            <a:endParaRPr lang="en-GB"/>
          </a:p>
        </p:txBody>
      </p:sp>
    </p:spTree>
    <p:extLst>
      <p:ext uri="{BB962C8B-B14F-4D97-AF65-F5344CB8AC3E}">
        <p14:creationId xmlns:p14="http://schemas.microsoft.com/office/powerpoint/2010/main" val="25197270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B0819A6-48DA-414E-BB13-5ACEA67FD85A}" type="datetimeFigureOut">
              <a:rPr lang="en-GB" smtClean="0"/>
              <a:t>04/01/2021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6485C1-A0FB-4554-B653-40FB318BF06D}" type="slidenum">
              <a:rPr lang="en-GB" smtClean="0"/>
              <a:t>‹#›</a:t>
            </a:fld>
            <a:endParaRPr lang="en-GB"/>
          </a:p>
        </p:txBody>
      </p:sp>
    </p:spTree>
    <p:extLst>
      <p:ext uri="{BB962C8B-B14F-4D97-AF65-F5344CB8AC3E}">
        <p14:creationId xmlns:p14="http://schemas.microsoft.com/office/powerpoint/2010/main" val="22027523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B0819A6-48DA-414E-BB13-5ACEA67FD85A}" type="datetimeFigureOut">
              <a:rPr lang="en-GB" smtClean="0"/>
              <a:t>04/01/2021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6485C1-A0FB-4554-B653-40FB318BF06D}" type="slidenum">
              <a:rPr lang="en-GB" smtClean="0"/>
              <a:t>‹#›</a:t>
            </a:fld>
            <a:endParaRPr lang="en-GB"/>
          </a:p>
        </p:txBody>
      </p:sp>
    </p:spTree>
    <p:extLst>
      <p:ext uri="{BB962C8B-B14F-4D97-AF65-F5344CB8AC3E}">
        <p14:creationId xmlns:p14="http://schemas.microsoft.com/office/powerpoint/2010/main" val="36585851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B0819A6-48DA-414E-BB13-5ACEA67FD85A}" type="datetimeFigureOut">
              <a:rPr lang="en-GB" smtClean="0"/>
              <a:t>04/01/2021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6485C1-A0FB-4554-B653-40FB318BF06D}" type="slidenum">
              <a:rPr lang="en-GB" smtClean="0"/>
              <a:t>‹#›</a:t>
            </a:fld>
            <a:endParaRPr lang="en-GB"/>
          </a:p>
        </p:txBody>
      </p:sp>
    </p:spTree>
    <p:extLst>
      <p:ext uri="{BB962C8B-B14F-4D97-AF65-F5344CB8AC3E}">
        <p14:creationId xmlns:p14="http://schemas.microsoft.com/office/powerpoint/2010/main" val="3553838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B0819A6-48DA-414E-BB13-5ACEA67FD85A}" type="datetimeFigureOut">
              <a:rPr lang="en-GB" smtClean="0"/>
              <a:t>04/01/2021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6485C1-A0FB-4554-B653-40FB318BF06D}" type="slidenum">
              <a:rPr lang="en-GB" smtClean="0"/>
              <a:t>‹#›</a:t>
            </a:fld>
            <a:endParaRPr lang="en-GB"/>
          </a:p>
        </p:txBody>
      </p:sp>
    </p:spTree>
    <p:extLst>
      <p:ext uri="{BB962C8B-B14F-4D97-AF65-F5344CB8AC3E}">
        <p14:creationId xmlns:p14="http://schemas.microsoft.com/office/powerpoint/2010/main" val="3512284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B0819A6-48DA-414E-BB13-5ACEA67FD85A}" type="datetimeFigureOut">
              <a:rPr lang="en-GB" smtClean="0"/>
              <a:t>04/01/2021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76485C1-A0FB-4554-B653-40FB318BF06D}" type="slidenum">
              <a:rPr lang="en-GB" smtClean="0"/>
              <a:t>‹#›</a:t>
            </a:fld>
            <a:endParaRPr lang="en-GB"/>
          </a:p>
        </p:txBody>
      </p:sp>
    </p:spTree>
    <p:extLst>
      <p:ext uri="{BB962C8B-B14F-4D97-AF65-F5344CB8AC3E}">
        <p14:creationId xmlns:p14="http://schemas.microsoft.com/office/powerpoint/2010/main" val="14426792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B0819A6-48DA-414E-BB13-5ACEA67FD85A}" type="datetimeFigureOut">
              <a:rPr lang="en-GB" smtClean="0"/>
              <a:t>04/01/2021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76485C1-A0FB-4554-B653-40FB318BF06D}" type="slidenum">
              <a:rPr lang="en-GB" smtClean="0"/>
              <a:t>‹#›</a:t>
            </a:fld>
            <a:endParaRPr lang="en-GB"/>
          </a:p>
        </p:txBody>
      </p:sp>
    </p:spTree>
    <p:extLst>
      <p:ext uri="{BB962C8B-B14F-4D97-AF65-F5344CB8AC3E}">
        <p14:creationId xmlns:p14="http://schemas.microsoft.com/office/powerpoint/2010/main" val="10519633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B0819A6-48DA-414E-BB13-5ACEA67FD85A}" type="datetimeFigureOut">
              <a:rPr lang="en-GB" smtClean="0"/>
              <a:t>04/01/2021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76485C1-A0FB-4554-B653-40FB318BF06D}" type="slidenum">
              <a:rPr lang="en-GB" smtClean="0"/>
              <a:t>‹#›</a:t>
            </a:fld>
            <a:endParaRPr lang="en-GB"/>
          </a:p>
        </p:txBody>
      </p:sp>
    </p:spTree>
    <p:extLst>
      <p:ext uri="{BB962C8B-B14F-4D97-AF65-F5344CB8AC3E}">
        <p14:creationId xmlns:p14="http://schemas.microsoft.com/office/powerpoint/2010/main" val="28876350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0819A6-48DA-414E-BB13-5ACEA67FD85A}" type="datetimeFigureOut">
              <a:rPr lang="en-GB" smtClean="0"/>
              <a:t>04/01/2021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76485C1-A0FB-4554-B653-40FB318BF06D}" type="slidenum">
              <a:rPr lang="en-GB" smtClean="0"/>
              <a:t>‹#›</a:t>
            </a:fld>
            <a:endParaRPr lang="en-GB"/>
          </a:p>
        </p:txBody>
      </p:sp>
    </p:spTree>
    <p:extLst>
      <p:ext uri="{BB962C8B-B14F-4D97-AF65-F5344CB8AC3E}">
        <p14:creationId xmlns:p14="http://schemas.microsoft.com/office/powerpoint/2010/main" val="15206079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B0819A6-48DA-414E-BB13-5ACEA67FD85A}" type="datetimeFigureOut">
              <a:rPr lang="en-GB" smtClean="0"/>
              <a:t>04/01/2021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76485C1-A0FB-4554-B653-40FB318BF06D}" type="slidenum">
              <a:rPr lang="en-GB" smtClean="0"/>
              <a:t>‹#›</a:t>
            </a:fld>
            <a:endParaRPr lang="en-GB"/>
          </a:p>
        </p:txBody>
      </p:sp>
    </p:spTree>
    <p:extLst>
      <p:ext uri="{BB962C8B-B14F-4D97-AF65-F5344CB8AC3E}">
        <p14:creationId xmlns:p14="http://schemas.microsoft.com/office/powerpoint/2010/main" val="31090846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B0819A6-48DA-414E-BB13-5ACEA67FD85A}" type="datetimeFigureOut">
              <a:rPr lang="en-GB" smtClean="0"/>
              <a:t>04/01/2021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76485C1-A0FB-4554-B653-40FB318BF06D}" type="slidenum">
              <a:rPr lang="en-GB" smtClean="0"/>
              <a:t>‹#›</a:t>
            </a:fld>
            <a:endParaRPr lang="en-GB"/>
          </a:p>
        </p:txBody>
      </p:sp>
    </p:spTree>
    <p:extLst>
      <p:ext uri="{BB962C8B-B14F-4D97-AF65-F5344CB8AC3E}">
        <p14:creationId xmlns:p14="http://schemas.microsoft.com/office/powerpoint/2010/main" val="34773093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0819A6-48DA-414E-BB13-5ACEA67FD85A}" type="datetimeFigureOut">
              <a:rPr lang="en-GB" smtClean="0"/>
              <a:t>04/01/2021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6485C1-A0FB-4554-B653-40FB318BF06D}" type="slidenum">
              <a:rPr lang="en-GB" smtClean="0"/>
              <a:t>‹#›</a:t>
            </a:fld>
            <a:endParaRPr lang="en-GB"/>
          </a:p>
        </p:txBody>
      </p:sp>
    </p:spTree>
    <p:extLst>
      <p:ext uri="{BB962C8B-B14F-4D97-AF65-F5344CB8AC3E}">
        <p14:creationId xmlns:p14="http://schemas.microsoft.com/office/powerpoint/2010/main" val="2937687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3701844" y="1578076"/>
            <a:ext cx="6204628" cy="4616830"/>
          </a:xfrm>
          <a:prstGeom prst="rect">
            <a:avLst/>
          </a:prstGeom>
        </p:spPr>
      </p:pic>
      <p:sp>
        <p:nvSpPr>
          <p:cNvPr id="4" name="TextBox 3"/>
          <p:cNvSpPr txBox="1"/>
          <p:nvPr/>
        </p:nvSpPr>
        <p:spPr>
          <a:xfrm>
            <a:off x="83575" y="2031745"/>
            <a:ext cx="3377380" cy="2585323"/>
          </a:xfrm>
          <a:prstGeom prst="rect">
            <a:avLst/>
          </a:prstGeom>
          <a:solidFill>
            <a:schemeClr val="accent5">
              <a:lumMod val="60000"/>
              <a:lumOff val="40000"/>
            </a:schemeClr>
          </a:solidFill>
        </p:spPr>
        <p:txBody>
          <a:bodyPr wrap="square" rtlCol="0">
            <a:spAutoFit/>
          </a:bodyPr>
          <a:lstStyle/>
          <a:p>
            <a:r>
              <a:rPr lang="en-GB" b="1" dirty="0" smtClean="0">
                <a:latin typeface="OpenDyslexicMono" panose="00000500000000000000" pitchFamily="50" charset="0"/>
              </a:rPr>
              <a:t>Think, pair, share</a:t>
            </a:r>
          </a:p>
          <a:p>
            <a:endParaRPr lang="en-GB" b="1" dirty="0" smtClean="0">
              <a:latin typeface="OpenDyslexicMono" panose="00000500000000000000" pitchFamily="50" charset="0"/>
            </a:endParaRPr>
          </a:p>
          <a:p>
            <a:r>
              <a:rPr lang="en-GB" b="1" dirty="0" smtClean="0">
                <a:latin typeface="OpenDyslexicMono" panose="00000500000000000000" pitchFamily="50" charset="0"/>
              </a:rPr>
              <a:t>How many adjectives can you think of to describe the wood?</a:t>
            </a:r>
          </a:p>
          <a:p>
            <a:endParaRPr lang="en-GB" b="1" dirty="0">
              <a:latin typeface="OpenDyslexicMono" panose="00000500000000000000" pitchFamily="50" charset="0"/>
            </a:endParaRPr>
          </a:p>
          <a:p>
            <a:r>
              <a:rPr lang="en-GB" b="1" dirty="0" smtClean="0">
                <a:latin typeface="OpenDyslexicMono" panose="00000500000000000000" pitchFamily="50" charset="0"/>
              </a:rPr>
              <a:t>You have one minute. </a:t>
            </a:r>
            <a:endParaRPr lang="en-GB" b="1" dirty="0">
              <a:latin typeface="OpenDyslexicMono" panose="00000500000000000000" pitchFamily="50" charset="0"/>
            </a:endParaRPr>
          </a:p>
        </p:txBody>
      </p:sp>
      <p:sp>
        <p:nvSpPr>
          <p:cNvPr id="2" name="TextBox 1"/>
          <p:cNvSpPr txBox="1"/>
          <p:nvPr/>
        </p:nvSpPr>
        <p:spPr>
          <a:xfrm>
            <a:off x="442452" y="471948"/>
            <a:ext cx="2669458" cy="646331"/>
          </a:xfrm>
          <a:prstGeom prst="rect">
            <a:avLst/>
          </a:prstGeom>
          <a:solidFill>
            <a:srgbClr val="FFFF00"/>
          </a:solidFill>
        </p:spPr>
        <p:txBody>
          <a:bodyPr wrap="square" rtlCol="0">
            <a:spAutoFit/>
          </a:bodyPr>
          <a:lstStyle/>
          <a:p>
            <a:r>
              <a:rPr lang="en-GB" b="1" dirty="0" smtClean="0">
                <a:latin typeface="OpenDyslexicMono" panose="00000500000000000000" pitchFamily="50" charset="0"/>
              </a:rPr>
              <a:t>Lesson 2</a:t>
            </a:r>
          </a:p>
          <a:p>
            <a:r>
              <a:rPr lang="en-GB" b="1" dirty="0" smtClean="0">
                <a:latin typeface="OpenDyslexicMono" panose="00000500000000000000" pitchFamily="50" charset="0"/>
              </a:rPr>
              <a:t>SPaG starter</a:t>
            </a:r>
            <a:endParaRPr lang="en-GB" b="1" dirty="0">
              <a:latin typeface="OpenDyslexicMono" panose="00000500000000000000" pitchFamily="50" charset="0"/>
            </a:endParaRPr>
          </a:p>
        </p:txBody>
      </p:sp>
      <p:sp>
        <p:nvSpPr>
          <p:cNvPr id="5" name="TextBox 4"/>
          <p:cNvSpPr txBox="1"/>
          <p:nvPr/>
        </p:nvSpPr>
        <p:spPr>
          <a:xfrm>
            <a:off x="5383162" y="886513"/>
            <a:ext cx="2374490" cy="369332"/>
          </a:xfrm>
          <a:prstGeom prst="rect">
            <a:avLst/>
          </a:prstGeom>
          <a:solidFill>
            <a:srgbClr val="C20E8F"/>
          </a:solidFill>
        </p:spPr>
        <p:txBody>
          <a:bodyPr wrap="square" rtlCol="0">
            <a:spAutoFit/>
          </a:bodyPr>
          <a:lstStyle/>
          <a:p>
            <a:pPr algn="ctr"/>
            <a:r>
              <a:rPr lang="en-GB" b="1" dirty="0" smtClean="0">
                <a:latin typeface="OpenDyslexicMono" panose="00000500000000000000" pitchFamily="50" charset="0"/>
              </a:rPr>
              <a:t>thick</a:t>
            </a:r>
            <a:endParaRPr lang="en-GB" b="1" dirty="0">
              <a:latin typeface="OpenDyslexicMono" panose="00000500000000000000" pitchFamily="50" charset="0"/>
            </a:endParaRPr>
          </a:p>
        </p:txBody>
      </p:sp>
      <p:sp>
        <p:nvSpPr>
          <p:cNvPr id="6" name="TextBox 5"/>
          <p:cNvSpPr txBox="1"/>
          <p:nvPr/>
        </p:nvSpPr>
        <p:spPr>
          <a:xfrm>
            <a:off x="8853948" y="933613"/>
            <a:ext cx="2374490" cy="369332"/>
          </a:xfrm>
          <a:prstGeom prst="rect">
            <a:avLst/>
          </a:prstGeom>
          <a:solidFill>
            <a:srgbClr val="C20E8F"/>
          </a:solidFill>
        </p:spPr>
        <p:txBody>
          <a:bodyPr wrap="square" rtlCol="0">
            <a:spAutoFit/>
          </a:bodyPr>
          <a:lstStyle/>
          <a:p>
            <a:pPr algn="ctr"/>
            <a:r>
              <a:rPr lang="en-GB" b="1" dirty="0" smtClean="0">
                <a:latin typeface="OpenDyslexicMono" panose="00000500000000000000" pitchFamily="50" charset="0"/>
              </a:rPr>
              <a:t>dense</a:t>
            </a:r>
            <a:endParaRPr lang="en-GB" b="1" dirty="0">
              <a:latin typeface="OpenDyslexicMono" panose="00000500000000000000" pitchFamily="50" charset="0"/>
            </a:endParaRPr>
          </a:p>
        </p:txBody>
      </p:sp>
      <p:sp>
        <p:nvSpPr>
          <p:cNvPr id="7" name="TextBox 6"/>
          <p:cNvSpPr txBox="1"/>
          <p:nvPr/>
        </p:nvSpPr>
        <p:spPr>
          <a:xfrm>
            <a:off x="1002891" y="1382451"/>
            <a:ext cx="2374490" cy="369332"/>
          </a:xfrm>
          <a:prstGeom prst="rect">
            <a:avLst/>
          </a:prstGeom>
          <a:solidFill>
            <a:srgbClr val="C20E8F"/>
          </a:solidFill>
        </p:spPr>
        <p:txBody>
          <a:bodyPr wrap="square" rtlCol="0">
            <a:spAutoFit/>
          </a:bodyPr>
          <a:lstStyle/>
          <a:p>
            <a:pPr algn="ctr"/>
            <a:r>
              <a:rPr lang="en-GB" b="1" dirty="0" smtClean="0">
                <a:latin typeface="OpenDyslexicMono" panose="00000500000000000000" pitchFamily="50" charset="0"/>
              </a:rPr>
              <a:t>impenetrable</a:t>
            </a:r>
            <a:endParaRPr lang="en-GB" b="1" dirty="0">
              <a:latin typeface="OpenDyslexicMono" panose="00000500000000000000" pitchFamily="50" charset="0"/>
            </a:endParaRPr>
          </a:p>
        </p:txBody>
      </p:sp>
      <p:sp>
        <p:nvSpPr>
          <p:cNvPr id="8" name="TextBox 7"/>
          <p:cNvSpPr txBox="1"/>
          <p:nvPr/>
        </p:nvSpPr>
        <p:spPr>
          <a:xfrm>
            <a:off x="926692" y="4907514"/>
            <a:ext cx="2374490" cy="369332"/>
          </a:xfrm>
          <a:prstGeom prst="rect">
            <a:avLst/>
          </a:prstGeom>
          <a:solidFill>
            <a:srgbClr val="C20E8F"/>
          </a:solidFill>
        </p:spPr>
        <p:txBody>
          <a:bodyPr wrap="square" rtlCol="0">
            <a:spAutoFit/>
          </a:bodyPr>
          <a:lstStyle/>
          <a:p>
            <a:pPr algn="ctr"/>
            <a:r>
              <a:rPr lang="en-GB" b="1" dirty="0" smtClean="0">
                <a:latin typeface="OpenDyslexicMono" panose="00000500000000000000" pitchFamily="50" charset="0"/>
              </a:rPr>
              <a:t>emerald</a:t>
            </a:r>
            <a:endParaRPr lang="en-GB" b="1" dirty="0">
              <a:latin typeface="OpenDyslexicMono" panose="00000500000000000000" pitchFamily="50" charset="0"/>
            </a:endParaRPr>
          </a:p>
        </p:txBody>
      </p:sp>
      <p:sp>
        <p:nvSpPr>
          <p:cNvPr id="10" name="TextBox 9"/>
          <p:cNvSpPr txBox="1"/>
          <p:nvPr/>
        </p:nvSpPr>
        <p:spPr>
          <a:xfrm>
            <a:off x="10041193" y="2182761"/>
            <a:ext cx="2044639" cy="369332"/>
          </a:xfrm>
          <a:prstGeom prst="rect">
            <a:avLst/>
          </a:prstGeom>
          <a:solidFill>
            <a:srgbClr val="C20E8F"/>
          </a:solidFill>
        </p:spPr>
        <p:txBody>
          <a:bodyPr wrap="square" rtlCol="0">
            <a:spAutoFit/>
          </a:bodyPr>
          <a:lstStyle/>
          <a:p>
            <a:pPr algn="ctr"/>
            <a:r>
              <a:rPr lang="en-GB" b="1" dirty="0" smtClean="0">
                <a:latin typeface="OpenDyslexicMono" panose="00000500000000000000" pitchFamily="50" charset="0"/>
              </a:rPr>
              <a:t>crackle</a:t>
            </a:r>
            <a:endParaRPr lang="en-GB" b="1" dirty="0">
              <a:latin typeface="OpenDyslexicMono" panose="00000500000000000000" pitchFamily="50" charset="0"/>
            </a:endParaRPr>
          </a:p>
        </p:txBody>
      </p:sp>
      <p:sp>
        <p:nvSpPr>
          <p:cNvPr id="11" name="TextBox 10"/>
          <p:cNvSpPr txBox="1"/>
          <p:nvPr/>
        </p:nvSpPr>
        <p:spPr>
          <a:xfrm>
            <a:off x="9988108" y="4247736"/>
            <a:ext cx="2150807" cy="369332"/>
          </a:xfrm>
          <a:prstGeom prst="rect">
            <a:avLst/>
          </a:prstGeom>
          <a:solidFill>
            <a:srgbClr val="C20E8F"/>
          </a:solidFill>
        </p:spPr>
        <p:txBody>
          <a:bodyPr wrap="square" rtlCol="0">
            <a:spAutoFit/>
          </a:bodyPr>
          <a:lstStyle/>
          <a:p>
            <a:pPr algn="ctr"/>
            <a:r>
              <a:rPr lang="en-GB" b="1" dirty="0" smtClean="0">
                <a:latin typeface="OpenDyslexicMono" panose="00000500000000000000" pitchFamily="50" charset="0"/>
              </a:rPr>
              <a:t>crunchy</a:t>
            </a:r>
            <a:endParaRPr lang="en-GB" b="1" dirty="0">
              <a:latin typeface="OpenDyslexicMono" panose="00000500000000000000" pitchFamily="50" charset="0"/>
            </a:endParaRPr>
          </a:p>
        </p:txBody>
      </p:sp>
      <p:sp>
        <p:nvSpPr>
          <p:cNvPr id="12" name="TextBox 11"/>
          <p:cNvSpPr txBox="1"/>
          <p:nvPr/>
        </p:nvSpPr>
        <p:spPr>
          <a:xfrm>
            <a:off x="4675239" y="6285371"/>
            <a:ext cx="2374490" cy="369332"/>
          </a:xfrm>
          <a:prstGeom prst="rect">
            <a:avLst/>
          </a:prstGeom>
          <a:solidFill>
            <a:srgbClr val="C20E8F"/>
          </a:solidFill>
        </p:spPr>
        <p:txBody>
          <a:bodyPr wrap="square" rtlCol="0">
            <a:spAutoFit/>
          </a:bodyPr>
          <a:lstStyle/>
          <a:p>
            <a:pPr algn="ctr"/>
            <a:r>
              <a:rPr lang="en-GB" b="1" dirty="0" smtClean="0">
                <a:latin typeface="OpenDyslexicMono" panose="00000500000000000000" pitchFamily="50" charset="0"/>
              </a:rPr>
              <a:t>twisting</a:t>
            </a:r>
            <a:endParaRPr lang="en-GB" b="1" dirty="0">
              <a:latin typeface="OpenDyslexicMono" panose="00000500000000000000" pitchFamily="50" charset="0"/>
            </a:endParaRPr>
          </a:p>
        </p:txBody>
      </p:sp>
      <p:sp>
        <p:nvSpPr>
          <p:cNvPr id="13" name="TextBox 12"/>
          <p:cNvSpPr txBox="1"/>
          <p:nvPr/>
        </p:nvSpPr>
        <p:spPr>
          <a:xfrm>
            <a:off x="9325897" y="6246836"/>
            <a:ext cx="2374490" cy="369332"/>
          </a:xfrm>
          <a:prstGeom prst="rect">
            <a:avLst/>
          </a:prstGeom>
          <a:solidFill>
            <a:srgbClr val="C20E8F"/>
          </a:solidFill>
        </p:spPr>
        <p:txBody>
          <a:bodyPr wrap="square" rtlCol="0">
            <a:spAutoFit/>
          </a:bodyPr>
          <a:lstStyle/>
          <a:p>
            <a:pPr algn="ctr"/>
            <a:r>
              <a:rPr lang="en-GB" b="1" dirty="0" smtClean="0">
                <a:latin typeface="OpenDyslexicMono" panose="00000500000000000000" pitchFamily="50" charset="0"/>
              </a:rPr>
              <a:t>meandering</a:t>
            </a:r>
            <a:endParaRPr lang="en-GB" b="1" dirty="0">
              <a:latin typeface="OpenDyslexicMono" panose="00000500000000000000" pitchFamily="50" charset="0"/>
            </a:endParaRPr>
          </a:p>
        </p:txBody>
      </p:sp>
      <p:sp>
        <p:nvSpPr>
          <p:cNvPr id="14" name="TextBox 13"/>
          <p:cNvSpPr txBox="1"/>
          <p:nvPr/>
        </p:nvSpPr>
        <p:spPr>
          <a:xfrm>
            <a:off x="324465" y="5454374"/>
            <a:ext cx="2976717" cy="1200329"/>
          </a:xfrm>
          <a:prstGeom prst="rect">
            <a:avLst/>
          </a:prstGeom>
          <a:solidFill>
            <a:srgbClr val="FFFF00"/>
          </a:solidFill>
        </p:spPr>
        <p:txBody>
          <a:bodyPr wrap="square" rtlCol="0">
            <a:spAutoFit/>
          </a:bodyPr>
          <a:lstStyle/>
          <a:p>
            <a:r>
              <a:rPr lang="en-GB" b="1" dirty="0" smtClean="0">
                <a:latin typeface="OpenDyslexicMono" panose="00000500000000000000" pitchFamily="50" charset="0"/>
              </a:rPr>
              <a:t>What could these words best describe in the wood? </a:t>
            </a:r>
            <a:endParaRPr lang="en-GB" b="1" dirty="0">
              <a:latin typeface="OpenDyslexicMono" panose="00000500000000000000" pitchFamily="50" charset="0"/>
            </a:endParaRPr>
          </a:p>
        </p:txBody>
      </p:sp>
    </p:spTree>
    <p:extLst>
      <p:ext uri="{BB962C8B-B14F-4D97-AF65-F5344CB8AC3E}">
        <p14:creationId xmlns:p14="http://schemas.microsoft.com/office/powerpoint/2010/main" val="2866241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1000"/>
                                        <p:tgtEl>
                                          <p:spTgt spid="11"/>
                                        </p:tgtEl>
                                      </p:cBhvr>
                                    </p:animEffect>
                                    <p:anim calcmode="lin" valueType="num">
                                      <p:cBhvr>
                                        <p:cTn id="29" dur="1000" fill="hold"/>
                                        <p:tgtEl>
                                          <p:spTgt spid="11"/>
                                        </p:tgtEl>
                                        <p:attrNameLst>
                                          <p:attrName>ppt_x</p:attrName>
                                        </p:attrNameLst>
                                      </p:cBhvr>
                                      <p:tavLst>
                                        <p:tav tm="0">
                                          <p:val>
                                            <p:strVal val="#ppt_x"/>
                                          </p:val>
                                        </p:tav>
                                        <p:tav tm="100000">
                                          <p:val>
                                            <p:strVal val="#ppt_x"/>
                                          </p:val>
                                        </p:tav>
                                      </p:tavLst>
                                    </p:anim>
                                    <p:anim calcmode="lin" valueType="num">
                                      <p:cBhvr>
                                        <p:cTn id="30"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fade">
                                      <p:cBhvr>
                                        <p:cTn id="35" dur="1000"/>
                                        <p:tgtEl>
                                          <p:spTgt spid="8"/>
                                        </p:tgtEl>
                                      </p:cBhvr>
                                    </p:animEffect>
                                    <p:anim calcmode="lin" valueType="num">
                                      <p:cBhvr>
                                        <p:cTn id="36" dur="1000" fill="hold"/>
                                        <p:tgtEl>
                                          <p:spTgt spid="8"/>
                                        </p:tgtEl>
                                        <p:attrNameLst>
                                          <p:attrName>ppt_x</p:attrName>
                                        </p:attrNameLst>
                                      </p:cBhvr>
                                      <p:tavLst>
                                        <p:tav tm="0">
                                          <p:val>
                                            <p:strVal val="#ppt_x"/>
                                          </p:val>
                                        </p:tav>
                                        <p:tav tm="100000">
                                          <p:val>
                                            <p:strVal val="#ppt_x"/>
                                          </p:val>
                                        </p:tav>
                                      </p:tavLst>
                                    </p:anim>
                                    <p:anim calcmode="lin" valueType="num">
                                      <p:cBhvr>
                                        <p:cTn id="37"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fade">
                                      <p:cBhvr>
                                        <p:cTn id="42" dur="1000"/>
                                        <p:tgtEl>
                                          <p:spTgt spid="12"/>
                                        </p:tgtEl>
                                      </p:cBhvr>
                                    </p:animEffect>
                                    <p:anim calcmode="lin" valueType="num">
                                      <p:cBhvr>
                                        <p:cTn id="43" dur="1000" fill="hold"/>
                                        <p:tgtEl>
                                          <p:spTgt spid="12"/>
                                        </p:tgtEl>
                                        <p:attrNameLst>
                                          <p:attrName>ppt_x</p:attrName>
                                        </p:attrNameLst>
                                      </p:cBhvr>
                                      <p:tavLst>
                                        <p:tav tm="0">
                                          <p:val>
                                            <p:strVal val="#ppt_x"/>
                                          </p:val>
                                        </p:tav>
                                        <p:tav tm="100000">
                                          <p:val>
                                            <p:strVal val="#ppt_x"/>
                                          </p:val>
                                        </p:tav>
                                      </p:tavLst>
                                    </p:anim>
                                    <p:anim calcmode="lin" valueType="num">
                                      <p:cBhvr>
                                        <p:cTn id="44"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3"/>
                                        </p:tgtEl>
                                        <p:attrNameLst>
                                          <p:attrName>style.visibility</p:attrName>
                                        </p:attrNameLst>
                                      </p:cBhvr>
                                      <p:to>
                                        <p:strVal val="visible"/>
                                      </p:to>
                                    </p:set>
                                    <p:animEffect transition="in" filter="fade">
                                      <p:cBhvr>
                                        <p:cTn id="49" dur="1000"/>
                                        <p:tgtEl>
                                          <p:spTgt spid="13"/>
                                        </p:tgtEl>
                                      </p:cBhvr>
                                    </p:animEffect>
                                    <p:anim calcmode="lin" valueType="num">
                                      <p:cBhvr>
                                        <p:cTn id="50" dur="1000" fill="hold"/>
                                        <p:tgtEl>
                                          <p:spTgt spid="13"/>
                                        </p:tgtEl>
                                        <p:attrNameLst>
                                          <p:attrName>ppt_x</p:attrName>
                                        </p:attrNameLst>
                                      </p:cBhvr>
                                      <p:tavLst>
                                        <p:tav tm="0">
                                          <p:val>
                                            <p:strVal val="#ppt_x"/>
                                          </p:val>
                                        </p:tav>
                                        <p:tav tm="100000">
                                          <p:val>
                                            <p:strVal val="#ppt_x"/>
                                          </p:val>
                                        </p:tav>
                                      </p:tavLst>
                                    </p:anim>
                                    <p:anim calcmode="lin" valueType="num">
                                      <p:cBhvr>
                                        <p:cTn id="51"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10"/>
                                        </p:tgtEl>
                                        <p:attrNameLst>
                                          <p:attrName>style.visibility</p:attrName>
                                        </p:attrNameLst>
                                      </p:cBhvr>
                                      <p:to>
                                        <p:strVal val="visible"/>
                                      </p:to>
                                    </p:set>
                                    <p:animEffect transition="in" filter="fade">
                                      <p:cBhvr>
                                        <p:cTn id="56" dur="1000"/>
                                        <p:tgtEl>
                                          <p:spTgt spid="10"/>
                                        </p:tgtEl>
                                      </p:cBhvr>
                                    </p:animEffect>
                                    <p:anim calcmode="lin" valueType="num">
                                      <p:cBhvr>
                                        <p:cTn id="57" dur="1000" fill="hold"/>
                                        <p:tgtEl>
                                          <p:spTgt spid="10"/>
                                        </p:tgtEl>
                                        <p:attrNameLst>
                                          <p:attrName>ppt_x</p:attrName>
                                        </p:attrNameLst>
                                      </p:cBhvr>
                                      <p:tavLst>
                                        <p:tav tm="0">
                                          <p:val>
                                            <p:strVal val="#ppt_x"/>
                                          </p:val>
                                        </p:tav>
                                        <p:tav tm="100000">
                                          <p:val>
                                            <p:strVal val="#ppt_x"/>
                                          </p:val>
                                        </p:tav>
                                      </p:tavLst>
                                    </p:anim>
                                    <p:anim calcmode="lin" valueType="num">
                                      <p:cBhvr>
                                        <p:cTn id="58"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14"/>
                                        </p:tgtEl>
                                        <p:attrNameLst>
                                          <p:attrName>style.visibility</p:attrName>
                                        </p:attrNameLst>
                                      </p:cBhvr>
                                      <p:to>
                                        <p:strVal val="visible"/>
                                      </p:to>
                                    </p:set>
                                    <p:animEffect transition="in" filter="fade">
                                      <p:cBhvr>
                                        <p:cTn id="63" dur="1000"/>
                                        <p:tgtEl>
                                          <p:spTgt spid="14"/>
                                        </p:tgtEl>
                                      </p:cBhvr>
                                    </p:animEffect>
                                    <p:anim calcmode="lin" valueType="num">
                                      <p:cBhvr>
                                        <p:cTn id="64" dur="1000" fill="hold"/>
                                        <p:tgtEl>
                                          <p:spTgt spid="14"/>
                                        </p:tgtEl>
                                        <p:attrNameLst>
                                          <p:attrName>ppt_x</p:attrName>
                                        </p:attrNameLst>
                                      </p:cBhvr>
                                      <p:tavLst>
                                        <p:tav tm="0">
                                          <p:val>
                                            <p:strVal val="#ppt_x"/>
                                          </p:val>
                                        </p:tav>
                                        <p:tav tm="100000">
                                          <p:val>
                                            <p:strVal val="#ppt_x"/>
                                          </p:val>
                                        </p:tav>
                                      </p:tavLst>
                                    </p:anim>
                                    <p:anim calcmode="lin" valueType="num">
                                      <p:cBhvr>
                                        <p:cTn id="65"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81316" y="634181"/>
            <a:ext cx="8406580" cy="369332"/>
          </a:xfrm>
          <a:prstGeom prst="rect">
            <a:avLst/>
          </a:prstGeom>
          <a:solidFill>
            <a:srgbClr val="FFFF00"/>
          </a:solidFill>
        </p:spPr>
        <p:txBody>
          <a:bodyPr wrap="square" rtlCol="0">
            <a:spAutoFit/>
          </a:bodyPr>
          <a:lstStyle/>
          <a:p>
            <a:r>
              <a:rPr lang="en-GB" b="1" dirty="0" smtClean="0">
                <a:latin typeface="OpenDyslexicMono" panose="00000500000000000000" pitchFamily="50" charset="0"/>
              </a:rPr>
              <a:t>Listen carefully to the rest of the story. </a:t>
            </a:r>
            <a:endParaRPr lang="en-GB" b="1" dirty="0">
              <a:latin typeface="OpenDyslexicMono" panose="00000500000000000000" pitchFamily="50" charset="0"/>
            </a:endParaRPr>
          </a:p>
        </p:txBody>
      </p:sp>
      <p:sp>
        <p:nvSpPr>
          <p:cNvPr id="3" name="TextBox 2"/>
          <p:cNvSpPr txBox="1"/>
          <p:nvPr/>
        </p:nvSpPr>
        <p:spPr>
          <a:xfrm>
            <a:off x="1312606" y="1475462"/>
            <a:ext cx="10235381" cy="4770537"/>
          </a:xfrm>
          <a:prstGeom prst="rect">
            <a:avLst/>
          </a:prstGeom>
          <a:solidFill>
            <a:schemeClr val="accent5">
              <a:lumMod val="60000"/>
              <a:lumOff val="40000"/>
            </a:schemeClr>
          </a:solidFill>
        </p:spPr>
        <p:txBody>
          <a:bodyPr wrap="square" rtlCol="0">
            <a:spAutoFit/>
          </a:bodyPr>
          <a:lstStyle/>
          <a:p>
            <a:r>
              <a:rPr lang="en-GB" sz="1600" b="1" dirty="0" smtClean="0">
                <a:latin typeface="OpenDyslexicMono" panose="00000500000000000000" pitchFamily="50" charset="0"/>
              </a:rPr>
              <a:t>At that moment he heard something coming towards him; well- something or somebody- blundering through the trees. Desperately, Tim grabbed Barney’s collar and squatted down behind a bush. What happened next amazed him, for a small boy, about his own age, ran into the clearing, paused and then began to scramble up a tree. What was strange was that it was dressed in a rough tunic. He looked like something out of his Roman history books.</a:t>
            </a:r>
          </a:p>
          <a:p>
            <a:endParaRPr lang="en-GB" sz="1600" b="1" dirty="0">
              <a:latin typeface="OpenDyslexicMono" panose="00000500000000000000" pitchFamily="50" charset="0"/>
            </a:endParaRPr>
          </a:p>
          <a:p>
            <a:r>
              <a:rPr lang="en-GB" sz="1600" b="1" dirty="0" smtClean="0">
                <a:latin typeface="OpenDyslexicMono" panose="00000500000000000000" pitchFamily="50" charset="0"/>
              </a:rPr>
              <a:t>A moment later, there was a shriek and a thud as the boy landed on his back! He lay there, curled up for a while and then he was up again and off in another direction, running low. Tim could hear what sounded just like a pig snorting about in the opposite direction. </a:t>
            </a:r>
          </a:p>
          <a:p>
            <a:endParaRPr lang="en-GB" sz="1600" b="1" dirty="0">
              <a:latin typeface="OpenDyslexicMono" panose="00000500000000000000" pitchFamily="50" charset="0"/>
            </a:endParaRPr>
          </a:p>
          <a:p>
            <a:r>
              <a:rPr lang="en-GB" sz="1600" b="1" dirty="0" smtClean="0">
                <a:latin typeface="OpenDyslexicMono" panose="00000500000000000000" pitchFamily="50" charset="0"/>
              </a:rPr>
              <a:t>Pigs in the forest? Tim smiled to himself. He must be hearing things. He whistled for Barney, put the tile in his pocket and set off for his grandparents’ house. It was then that he noticed there was silence. Tim shook his head and grinned. Pigs in the forest- more like bats in the belfry. It was time to go home.   </a:t>
            </a:r>
            <a:endParaRPr lang="en-GB" sz="1600" b="1" dirty="0">
              <a:latin typeface="OpenDyslexicMono" panose="00000500000000000000" pitchFamily="50" charset="0"/>
            </a:endParaRPr>
          </a:p>
        </p:txBody>
      </p:sp>
    </p:spTree>
    <p:extLst>
      <p:ext uri="{BB962C8B-B14F-4D97-AF65-F5344CB8AC3E}">
        <p14:creationId xmlns:p14="http://schemas.microsoft.com/office/powerpoint/2010/main" val="17042954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67779" y="2558954"/>
            <a:ext cx="6951407" cy="3693319"/>
          </a:xfrm>
          <a:prstGeom prst="rect">
            <a:avLst/>
          </a:prstGeom>
          <a:solidFill>
            <a:schemeClr val="accent5">
              <a:lumMod val="60000"/>
              <a:lumOff val="40000"/>
            </a:schemeClr>
          </a:solidFill>
        </p:spPr>
        <p:txBody>
          <a:bodyPr wrap="square">
            <a:spAutoFit/>
          </a:bodyPr>
          <a:lstStyle/>
          <a:p>
            <a:r>
              <a:rPr lang="en-GB" b="1" dirty="0">
                <a:latin typeface="OpenDyslexicMono" panose="00000500000000000000" pitchFamily="50" charset="0"/>
              </a:rPr>
              <a:t>Tim ran through the forest calling and calling. Where had Barney gone to now? That dog was always chasing rabbits and never came when he was called. Tim paused by a large oak tree to catch his breath. He felt cross with his grandparents. They always made him take the dog for a walk whenever he visited. He would rather have been sat in front of the television. There were always good films on New Year’s Eve. A distant bark brought him back to the present and he dashed on.</a:t>
            </a:r>
          </a:p>
        </p:txBody>
      </p:sp>
      <p:sp>
        <p:nvSpPr>
          <p:cNvPr id="3" name="TextBox 2"/>
          <p:cNvSpPr txBox="1"/>
          <p:nvPr/>
        </p:nvSpPr>
        <p:spPr>
          <a:xfrm>
            <a:off x="634181" y="353963"/>
            <a:ext cx="3067664" cy="923330"/>
          </a:xfrm>
          <a:prstGeom prst="rect">
            <a:avLst/>
          </a:prstGeom>
          <a:solidFill>
            <a:srgbClr val="FFFF00"/>
          </a:solidFill>
        </p:spPr>
        <p:txBody>
          <a:bodyPr wrap="square" rtlCol="0">
            <a:spAutoFit/>
          </a:bodyPr>
          <a:lstStyle/>
          <a:p>
            <a:r>
              <a:rPr lang="en-GB" b="1" dirty="0" smtClean="0">
                <a:latin typeface="OpenDyslexicMono" panose="00000500000000000000" pitchFamily="50" charset="0"/>
              </a:rPr>
              <a:t>Lesson 2</a:t>
            </a:r>
          </a:p>
          <a:p>
            <a:r>
              <a:rPr lang="en-GB" b="1" dirty="0" smtClean="0">
                <a:latin typeface="OpenDyslexicMono" panose="00000500000000000000" pitchFamily="50" charset="0"/>
              </a:rPr>
              <a:t>WALT- create a story map.</a:t>
            </a:r>
          </a:p>
        </p:txBody>
      </p:sp>
      <p:sp>
        <p:nvSpPr>
          <p:cNvPr id="4" name="Rectangle 3"/>
          <p:cNvSpPr/>
          <p:nvPr/>
        </p:nvSpPr>
        <p:spPr>
          <a:xfrm>
            <a:off x="3077497" y="1721929"/>
            <a:ext cx="6096000" cy="646331"/>
          </a:xfrm>
          <a:prstGeom prst="rect">
            <a:avLst/>
          </a:prstGeom>
          <a:solidFill>
            <a:srgbClr val="FFFF00"/>
          </a:solidFill>
        </p:spPr>
        <p:txBody>
          <a:bodyPr>
            <a:spAutoFit/>
          </a:bodyPr>
          <a:lstStyle/>
          <a:p>
            <a:r>
              <a:rPr lang="en-GB" b="1" dirty="0">
                <a:latin typeface="OpenDyslexicMono" panose="00000500000000000000" pitchFamily="50" charset="0"/>
              </a:rPr>
              <a:t>Let’s recite paragraph one of the story. </a:t>
            </a:r>
          </a:p>
        </p:txBody>
      </p:sp>
    </p:spTree>
    <p:extLst>
      <p:ext uri="{BB962C8B-B14F-4D97-AF65-F5344CB8AC3E}">
        <p14:creationId xmlns:p14="http://schemas.microsoft.com/office/powerpoint/2010/main" val="2130648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68710" y="1150374"/>
            <a:ext cx="1976284" cy="1200329"/>
          </a:xfrm>
          <a:prstGeom prst="rect">
            <a:avLst/>
          </a:prstGeom>
          <a:solidFill>
            <a:srgbClr val="FFFF00"/>
          </a:solidFill>
        </p:spPr>
        <p:txBody>
          <a:bodyPr wrap="square" rtlCol="0">
            <a:spAutoFit/>
          </a:bodyPr>
          <a:lstStyle/>
          <a:p>
            <a:r>
              <a:rPr lang="en-GB" b="1" dirty="0" smtClean="0">
                <a:latin typeface="OpenDyslexicMono" panose="00000500000000000000" pitchFamily="50" charset="0"/>
              </a:rPr>
              <a:t>Now let’s learn the next two paragraphs</a:t>
            </a:r>
            <a:endParaRPr lang="en-GB" b="1" dirty="0">
              <a:latin typeface="OpenDyslexicMono" panose="00000500000000000000" pitchFamily="50" charset="0"/>
            </a:endParaRPr>
          </a:p>
        </p:txBody>
      </p:sp>
      <p:sp>
        <p:nvSpPr>
          <p:cNvPr id="4" name="Rectangle 3"/>
          <p:cNvSpPr/>
          <p:nvPr/>
        </p:nvSpPr>
        <p:spPr>
          <a:xfrm>
            <a:off x="3121741" y="578261"/>
            <a:ext cx="7674077" cy="5632311"/>
          </a:xfrm>
          <a:prstGeom prst="rect">
            <a:avLst/>
          </a:prstGeom>
          <a:solidFill>
            <a:schemeClr val="accent5">
              <a:lumMod val="60000"/>
              <a:lumOff val="40000"/>
            </a:schemeClr>
          </a:solidFill>
        </p:spPr>
        <p:txBody>
          <a:bodyPr wrap="square">
            <a:spAutoFit/>
          </a:bodyPr>
          <a:lstStyle/>
          <a:p>
            <a:r>
              <a:rPr lang="en-GB" b="1" dirty="0">
                <a:latin typeface="OpenDyslexicMono" panose="00000500000000000000" pitchFamily="50" charset="0"/>
              </a:rPr>
              <a:t>Barney was digging furiously amongst the old bracken and damp leaves. Tim pulled him back and the dog sat watching him, panting – with his tongue hanging out like a strip of bacon. There in the soil was an orange rock. At least, that was what Tim thought at first. But as he tugged it out and brushed off the soil, he realised that he was holding a large orange tile. </a:t>
            </a:r>
          </a:p>
          <a:p>
            <a:endParaRPr lang="en-GB" b="1" dirty="0">
              <a:latin typeface="OpenDyslexicMono" panose="00000500000000000000" pitchFamily="50" charset="0"/>
            </a:endParaRPr>
          </a:p>
          <a:p>
            <a:r>
              <a:rPr lang="en-GB" b="1" dirty="0">
                <a:latin typeface="OpenDyslexicMono" panose="00000500000000000000" pitchFamily="50" charset="0"/>
              </a:rPr>
              <a:t>Tim shivered. He was certain that it was a Roman tile. He had seen pictures of these in his history book at school. Carefully, he turned it over. He was thrilled with the discovery and was just about to give Barney a well deserved pat when he noticed something about the tile. There was a paw-print on the surface. It was too small for a dog like Barney’s. Tim rubbed off the soil and wondered if it was a cat’s. </a:t>
            </a:r>
          </a:p>
        </p:txBody>
      </p:sp>
    </p:spTree>
    <p:extLst>
      <p:ext uri="{BB962C8B-B14F-4D97-AF65-F5344CB8AC3E}">
        <p14:creationId xmlns:p14="http://schemas.microsoft.com/office/powerpoint/2010/main" val="34224862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88690" y="557247"/>
            <a:ext cx="8922774" cy="923330"/>
          </a:xfrm>
          <a:prstGeom prst="rect">
            <a:avLst/>
          </a:prstGeom>
          <a:solidFill>
            <a:srgbClr val="FFFF00"/>
          </a:solidFill>
        </p:spPr>
        <p:txBody>
          <a:bodyPr wrap="square" rtlCol="0">
            <a:spAutoFit/>
          </a:bodyPr>
          <a:lstStyle/>
          <a:p>
            <a:r>
              <a:rPr lang="en-GB" b="1" dirty="0" smtClean="0">
                <a:latin typeface="OpenDyslexicMono" panose="00000500000000000000" pitchFamily="50" charset="0"/>
              </a:rPr>
              <a:t>Draw a story map showing what happens in these paragraphs.</a:t>
            </a:r>
          </a:p>
          <a:p>
            <a:r>
              <a:rPr lang="en-GB" b="1" dirty="0" smtClean="0">
                <a:latin typeface="OpenDyslexicMono" panose="00000500000000000000" pitchFamily="50" charset="0"/>
              </a:rPr>
              <a:t>Here’s an example of the first paragraph. </a:t>
            </a:r>
            <a:endParaRPr lang="en-GB" b="1" dirty="0">
              <a:latin typeface="OpenDyslexicMono" panose="00000500000000000000" pitchFamily="50" charset="0"/>
            </a:endParaRPr>
          </a:p>
        </p:txBody>
      </p:sp>
      <p:pic>
        <p:nvPicPr>
          <p:cNvPr id="3" name="Picture 2"/>
          <p:cNvPicPr>
            <a:picLocks noChangeAspect="1"/>
          </p:cNvPicPr>
          <p:nvPr/>
        </p:nvPicPr>
        <p:blipFill>
          <a:blip r:embed="rId2"/>
          <a:stretch>
            <a:fillRect/>
          </a:stretch>
        </p:blipFill>
        <p:spPr>
          <a:xfrm>
            <a:off x="2019607" y="1834672"/>
            <a:ext cx="1162050" cy="1266825"/>
          </a:xfrm>
          <a:prstGeom prst="rect">
            <a:avLst/>
          </a:prstGeom>
        </p:spPr>
      </p:pic>
      <p:sp>
        <p:nvSpPr>
          <p:cNvPr id="4" name="TextBox 3"/>
          <p:cNvSpPr txBox="1"/>
          <p:nvPr/>
        </p:nvSpPr>
        <p:spPr>
          <a:xfrm>
            <a:off x="294968" y="1991032"/>
            <a:ext cx="1533832" cy="307777"/>
          </a:xfrm>
          <a:prstGeom prst="rect">
            <a:avLst/>
          </a:prstGeom>
          <a:noFill/>
        </p:spPr>
        <p:txBody>
          <a:bodyPr wrap="square" rtlCol="0">
            <a:spAutoFit/>
          </a:bodyPr>
          <a:lstStyle/>
          <a:p>
            <a:pPr algn="ctr"/>
            <a:r>
              <a:rPr lang="en-GB" sz="1400" b="1" dirty="0" smtClean="0">
                <a:latin typeface="OpenDyslexicMono" panose="00000500000000000000" pitchFamily="50" charset="0"/>
              </a:rPr>
              <a:t>Tim</a:t>
            </a:r>
            <a:endParaRPr lang="en-GB" sz="1400" b="1" dirty="0">
              <a:latin typeface="OpenDyslexicMono" panose="00000500000000000000" pitchFamily="50" charset="0"/>
            </a:endParaRPr>
          </a:p>
        </p:txBody>
      </p:sp>
      <p:pic>
        <p:nvPicPr>
          <p:cNvPr id="5" name="Picture 4"/>
          <p:cNvPicPr>
            <a:picLocks noChangeAspect="1"/>
          </p:cNvPicPr>
          <p:nvPr/>
        </p:nvPicPr>
        <p:blipFill>
          <a:blip r:embed="rId3"/>
          <a:stretch>
            <a:fillRect/>
          </a:stretch>
        </p:blipFill>
        <p:spPr>
          <a:xfrm>
            <a:off x="5168849" y="2073290"/>
            <a:ext cx="1128712" cy="791564"/>
          </a:xfrm>
          <a:prstGeom prst="rect">
            <a:avLst/>
          </a:prstGeom>
        </p:spPr>
      </p:pic>
      <p:pic>
        <p:nvPicPr>
          <p:cNvPr id="6" name="Picture 5"/>
          <p:cNvPicPr>
            <a:picLocks noChangeAspect="1"/>
          </p:cNvPicPr>
          <p:nvPr/>
        </p:nvPicPr>
        <p:blipFill>
          <a:blip r:embed="rId4"/>
          <a:stretch>
            <a:fillRect/>
          </a:stretch>
        </p:blipFill>
        <p:spPr>
          <a:xfrm>
            <a:off x="3713180" y="2073290"/>
            <a:ext cx="924145" cy="728903"/>
          </a:xfrm>
          <a:prstGeom prst="rect">
            <a:avLst/>
          </a:prstGeom>
        </p:spPr>
      </p:pic>
      <p:pic>
        <p:nvPicPr>
          <p:cNvPr id="7" name="Picture 6"/>
          <p:cNvPicPr>
            <a:picLocks noChangeAspect="1"/>
          </p:cNvPicPr>
          <p:nvPr/>
        </p:nvPicPr>
        <p:blipFill>
          <a:blip r:embed="rId5"/>
          <a:stretch>
            <a:fillRect/>
          </a:stretch>
        </p:blipFill>
        <p:spPr>
          <a:xfrm>
            <a:off x="6829085" y="2097343"/>
            <a:ext cx="795831" cy="965434"/>
          </a:xfrm>
          <a:prstGeom prst="rect">
            <a:avLst/>
          </a:prstGeom>
        </p:spPr>
      </p:pic>
      <p:sp>
        <p:nvSpPr>
          <p:cNvPr id="8" name="TextBox 7"/>
          <p:cNvSpPr txBox="1"/>
          <p:nvPr/>
        </p:nvSpPr>
        <p:spPr>
          <a:xfrm>
            <a:off x="8284753" y="1991032"/>
            <a:ext cx="1817892" cy="738664"/>
          </a:xfrm>
          <a:prstGeom prst="rect">
            <a:avLst/>
          </a:prstGeom>
          <a:noFill/>
        </p:spPr>
        <p:txBody>
          <a:bodyPr wrap="square" rtlCol="0">
            <a:spAutoFit/>
          </a:bodyPr>
          <a:lstStyle/>
          <a:p>
            <a:r>
              <a:rPr lang="en-GB" sz="1400" b="1" dirty="0" smtClean="0">
                <a:latin typeface="OpenDyslexicMono" panose="00000500000000000000" pitchFamily="50" charset="0"/>
              </a:rPr>
              <a:t>Tim paused by an old oak tree.</a:t>
            </a:r>
            <a:endParaRPr lang="en-GB" sz="1400" b="1" dirty="0">
              <a:latin typeface="OpenDyslexicMono" panose="00000500000000000000" pitchFamily="50" charset="0"/>
            </a:endParaRPr>
          </a:p>
        </p:txBody>
      </p:sp>
      <p:pic>
        <p:nvPicPr>
          <p:cNvPr id="9" name="Picture 8"/>
          <p:cNvPicPr>
            <a:picLocks noChangeAspect="1"/>
          </p:cNvPicPr>
          <p:nvPr/>
        </p:nvPicPr>
        <p:blipFill>
          <a:blip r:embed="rId6"/>
          <a:stretch>
            <a:fillRect/>
          </a:stretch>
        </p:blipFill>
        <p:spPr>
          <a:xfrm>
            <a:off x="10102646" y="1637085"/>
            <a:ext cx="1469092" cy="1784541"/>
          </a:xfrm>
          <a:prstGeom prst="rect">
            <a:avLst/>
          </a:prstGeom>
        </p:spPr>
      </p:pic>
      <p:pic>
        <p:nvPicPr>
          <p:cNvPr id="10" name="Picture 9"/>
          <p:cNvPicPr>
            <a:picLocks noChangeAspect="1"/>
          </p:cNvPicPr>
          <p:nvPr/>
        </p:nvPicPr>
        <p:blipFill>
          <a:blip r:embed="rId7"/>
          <a:stretch>
            <a:fillRect/>
          </a:stretch>
        </p:blipFill>
        <p:spPr>
          <a:xfrm>
            <a:off x="6643126" y="3673418"/>
            <a:ext cx="1181100" cy="1209675"/>
          </a:xfrm>
          <a:prstGeom prst="rect">
            <a:avLst/>
          </a:prstGeom>
        </p:spPr>
      </p:pic>
      <p:pic>
        <p:nvPicPr>
          <p:cNvPr id="11" name="Picture 10"/>
          <p:cNvPicPr>
            <a:picLocks noChangeAspect="1"/>
          </p:cNvPicPr>
          <p:nvPr/>
        </p:nvPicPr>
        <p:blipFill>
          <a:blip r:embed="rId8"/>
          <a:stretch>
            <a:fillRect/>
          </a:stretch>
        </p:blipFill>
        <p:spPr>
          <a:xfrm>
            <a:off x="9741758" y="3957190"/>
            <a:ext cx="1103403" cy="817907"/>
          </a:xfrm>
          <a:prstGeom prst="rect">
            <a:avLst/>
          </a:prstGeom>
        </p:spPr>
      </p:pic>
      <p:pic>
        <p:nvPicPr>
          <p:cNvPr id="13" name="Picture 12"/>
          <p:cNvPicPr>
            <a:picLocks noChangeAspect="1"/>
          </p:cNvPicPr>
          <p:nvPr/>
        </p:nvPicPr>
        <p:blipFill>
          <a:blip r:embed="rId9"/>
          <a:stretch>
            <a:fillRect/>
          </a:stretch>
        </p:blipFill>
        <p:spPr>
          <a:xfrm>
            <a:off x="3019538" y="3427302"/>
            <a:ext cx="1288224" cy="1347795"/>
          </a:xfrm>
          <a:prstGeom prst="rect">
            <a:avLst/>
          </a:prstGeom>
        </p:spPr>
      </p:pic>
      <p:sp>
        <p:nvSpPr>
          <p:cNvPr id="14" name="TextBox 13"/>
          <p:cNvSpPr txBox="1"/>
          <p:nvPr/>
        </p:nvSpPr>
        <p:spPr>
          <a:xfrm>
            <a:off x="4999477" y="3769672"/>
            <a:ext cx="1327354" cy="738664"/>
          </a:xfrm>
          <a:prstGeom prst="rect">
            <a:avLst/>
          </a:prstGeom>
          <a:noFill/>
        </p:spPr>
        <p:txBody>
          <a:bodyPr wrap="square" rtlCol="0">
            <a:spAutoFit/>
          </a:bodyPr>
          <a:lstStyle/>
          <a:p>
            <a:r>
              <a:rPr lang="en-GB" sz="1400" b="1" dirty="0" smtClean="0">
                <a:latin typeface="OpenDyslexicMono" panose="00000500000000000000" pitchFamily="50" charset="0"/>
              </a:rPr>
              <a:t>A distant bark…</a:t>
            </a:r>
            <a:endParaRPr lang="en-GB" sz="1400" b="1" dirty="0">
              <a:latin typeface="OpenDyslexicMono" panose="00000500000000000000" pitchFamily="50" charset="0"/>
            </a:endParaRPr>
          </a:p>
        </p:txBody>
      </p:sp>
      <p:cxnSp>
        <p:nvCxnSpPr>
          <p:cNvPr id="16" name="Straight Arrow Connector 15"/>
          <p:cNvCxnSpPr/>
          <p:nvPr/>
        </p:nvCxnSpPr>
        <p:spPr>
          <a:xfrm>
            <a:off x="1548581" y="2477729"/>
            <a:ext cx="280219"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7" name="Straight Arrow Connector 16"/>
          <p:cNvCxnSpPr/>
          <p:nvPr/>
        </p:nvCxnSpPr>
        <p:spPr>
          <a:xfrm>
            <a:off x="3308555" y="2497393"/>
            <a:ext cx="280219"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8" name="Straight Arrow Connector 17"/>
          <p:cNvCxnSpPr/>
          <p:nvPr/>
        </p:nvCxnSpPr>
        <p:spPr>
          <a:xfrm>
            <a:off x="4751970" y="2477728"/>
            <a:ext cx="280219"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9" name="Straight Arrow Connector 18"/>
          <p:cNvCxnSpPr/>
          <p:nvPr/>
        </p:nvCxnSpPr>
        <p:spPr>
          <a:xfrm>
            <a:off x="6437672" y="2502309"/>
            <a:ext cx="280219"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0" name="Straight Arrow Connector 19"/>
          <p:cNvCxnSpPr/>
          <p:nvPr/>
        </p:nvCxnSpPr>
        <p:spPr>
          <a:xfrm>
            <a:off x="7765026" y="2453147"/>
            <a:ext cx="280219"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1" name="Straight Arrow Connector 20"/>
          <p:cNvCxnSpPr/>
          <p:nvPr/>
        </p:nvCxnSpPr>
        <p:spPr>
          <a:xfrm flipH="1">
            <a:off x="10586470" y="3529490"/>
            <a:ext cx="250722" cy="31109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4" name="Straight Arrow Connector 23"/>
          <p:cNvCxnSpPr/>
          <p:nvPr/>
        </p:nvCxnSpPr>
        <p:spPr>
          <a:xfrm flipH="1">
            <a:off x="9551073" y="4139004"/>
            <a:ext cx="238426"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8" name="Straight Arrow Connector 27"/>
          <p:cNvCxnSpPr/>
          <p:nvPr/>
        </p:nvCxnSpPr>
        <p:spPr>
          <a:xfrm flipH="1">
            <a:off x="6185723" y="4101199"/>
            <a:ext cx="238426"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9" name="Straight Arrow Connector 28"/>
          <p:cNvCxnSpPr/>
          <p:nvPr/>
        </p:nvCxnSpPr>
        <p:spPr>
          <a:xfrm flipH="1">
            <a:off x="4483472" y="4117171"/>
            <a:ext cx="238426"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pic>
        <p:nvPicPr>
          <p:cNvPr id="30" name="Picture 29"/>
          <p:cNvPicPr>
            <a:picLocks noChangeAspect="1"/>
          </p:cNvPicPr>
          <p:nvPr/>
        </p:nvPicPr>
        <p:blipFill>
          <a:blip r:embed="rId10"/>
          <a:stretch>
            <a:fillRect/>
          </a:stretch>
        </p:blipFill>
        <p:spPr>
          <a:xfrm>
            <a:off x="8510522" y="3840589"/>
            <a:ext cx="926593" cy="847312"/>
          </a:xfrm>
          <a:prstGeom prst="rect">
            <a:avLst/>
          </a:prstGeom>
        </p:spPr>
      </p:pic>
      <p:cxnSp>
        <p:nvCxnSpPr>
          <p:cNvPr id="31" name="Straight Arrow Connector 30"/>
          <p:cNvCxnSpPr/>
          <p:nvPr/>
        </p:nvCxnSpPr>
        <p:spPr>
          <a:xfrm flipH="1">
            <a:off x="8046327" y="4117171"/>
            <a:ext cx="238426"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4445944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15497" y="1209368"/>
            <a:ext cx="8244348" cy="1477328"/>
          </a:xfrm>
          <a:prstGeom prst="rect">
            <a:avLst/>
          </a:prstGeom>
          <a:solidFill>
            <a:schemeClr val="accent5">
              <a:lumMod val="60000"/>
              <a:lumOff val="40000"/>
            </a:schemeClr>
          </a:solidFill>
        </p:spPr>
        <p:txBody>
          <a:bodyPr wrap="square" rtlCol="0">
            <a:spAutoFit/>
          </a:bodyPr>
          <a:lstStyle/>
          <a:p>
            <a:pPr algn="ctr"/>
            <a:r>
              <a:rPr lang="en-GB" b="1" dirty="0" smtClean="0">
                <a:latin typeface="OpenDyslexicMono" panose="00000500000000000000" pitchFamily="50" charset="0"/>
              </a:rPr>
              <a:t>Plenary</a:t>
            </a:r>
          </a:p>
          <a:p>
            <a:endParaRPr lang="en-GB" b="1" dirty="0">
              <a:latin typeface="OpenDyslexicMono" panose="00000500000000000000" pitchFamily="50" charset="0"/>
            </a:endParaRPr>
          </a:p>
          <a:p>
            <a:endParaRPr lang="en-GB" b="1" dirty="0" smtClean="0">
              <a:latin typeface="OpenDyslexicMono" panose="00000500000000000000" pitchFamily="50" charset="0"/>
            </a:endParaRPr>
          </a:p>
          <a:p>
            <a:r>
              <a:rPr lang="en-GB" b="1" dirty="0" smtClean="0">
                <a:latin typeface="OpenDyslexicMono" panose="00000500000000000000" pitchFamily="50" charset="0"/>
              </a:rPr>
              <a:t>Using your story map take it in turns to retell the story to your talk partner. </a:t>
            </a:r>
            <a:endParaRPr lang="en-GB" b="1" dirty="0">
              <a:latin typeface="OpenDyslexicMono" panose="00000500000000000000" pitchFamily="50" charset="0"/>
            </a:endParaRPr>
          </a:p>
        </p:txBody>
      </p:sp>
      <p:pic>
        <p:nvPicPr>
          <p:cNvPr id="3" name="Picture 2"/>
          <p:cNvPicPr>
            <a:picLocks noChangeAspect="1"/>
          </p:cNvPicPr>
          <p:nvPr/>
        </p:nvPicPr>
        <p:blipFill>
          <a:blip r:embed="rId2"/>
          <a:stretch>
            <a:fillRect/>
          </a:stretch>
        </p:blipFill>
        <p:spPr>
          <a:xfrm>
            <a:off x="4322710" y="3496136"/>
            <a:ext cx="4229921" cy="2724611"/>
          </a:xfrm>
          <a:prstGeom prst="rect">
            <a:avLst/>
          </a:prstGeom>
        </p:spPr>
      </p:pic>
    </p:spTree>
    <p:extLst>
      <p:ext uri="{BB962C8B-B14F-4D97-AF65-F5344CB8AC3E}">
        <p14:creationId xmlns:p14="http://schemas.microsoft.com/office/powerpoint/2010/main" val="14085443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610</Words>
  <Application>Microsoft Office PowerPoint</Application>
  <PresentationFormat>Widescreen</PresentationFormat>
  <Paragraphs>39</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OpenDyslexicMono</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Administrator</cp:lastModifiedBy>
  <cp:revision>2</cp:revision>
  <dcterms:created xsi:type="dcterms:W3CDTF">2021-01-04T15:26:13Z</dcterms:created>
  <dcterms:modified xsi:type="dcterms:W3CDTF">2021-01-04T15:27:20Z</dcterms:modified>
</cp:coreProperties>
</file>