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7" r:id="rId8"/>
    <p:sldId id="276" r:id="rId9"/>
    <p:sldId id="278" r:id="rId10"/>
    <p:sldId id="279" r:id="rId11"/>
    <p:sldId id="280" r:id="rId12"/>
    <p:sldId id="281" r:id="rId13"/>
    <p:sldId id="283" r:id="rId14"/>
    <p:sldId id="28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2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9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6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9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6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7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2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3C92-6969-4E67-9596-33F0958788A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B3C9E-1F30-4824-860C-F3406718E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5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year3and4@uphillprimary.co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7.m4a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556" y="594360"/>
            <a:ext cx="896112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CW Cursive Writing 19" panose="03050602040000000000" pitchFamily="66" charset="0"/>
              </a:rPr>
              <a:t>Spellings </a:t>
            </a:r>
          </a:p>
          <a:p>
            <a:pPr algn="ctr"/>
            <a:r>
              <a:rPr lang="en-GB" sz="2800" b="1" dirty="0" smtClean="0">
                <a:latin typeface="CCW Cursive Writing 19" panose="03050602040000000000" pitchFamily="66" charset="0"/>
              </a:rPr>
              <a:t>Tuesday 26</a:t>
            </a:r>
            <a:r>
              <a:rPr lang="en-GB" sz="2800" b="1" baseline="30000" dirty="0" smtClean="0">
                <a:latin typeface="CCW Cursive Writing 19" panose="03050602040000000000" pitchFamily="66" charset="0"/>
              </a:rPr>
              <a:t>th</a:t>
            </a:r>
            <a:r>
              <a:rPr lang="en-GB" sz="2800" b="1" dirty="0" smtClean="0">
                <a:latin typeface="CCW Cursive Writing 19" panose="03050602040000000000" pitchFamily="66" charset="0"/>
              </a:rPr>
              <a:t> and Thursday </a:t>
            </a:r>
            <a:r>
              <a:rPr lang="en-GB" sz="2800" b="1" smtClean="0">
                <a:latin typeface="CCW Cursive Writing 19" panose="03050602040000000000" pitchFamily="66" charset="0"/>
              </a:rPr>
              <a:t>28</a:t>
            </a:r>
            <a:r>
              <a:rPr lang="en-GB" sz="2800" b="1" baseline="30000" smtClean="0">
                <a:latin typeface="CCW Cursive Writing 19" panose="03050602040000000000" pitchFamily="66" charset="0"/>
              </a:rPr>
              <a:t>th</a:t>
            </a:r>
            <a:r>
              <a:rPr lang="en-GB" sz="2800" b="1" smtClean="0">
                <a:latin typeface="CCW Cursive Writing 19" panose="03050602040000000000" pitchFamily="66" charset="0"/>
              </a:rPr>
              <a:t> January</a:t>
            </a:r>
            <a:endParaRPr lang="en-GB" sz="2800" b="1" dirty="0">
              <a:latin typeface="CCW Cursive Writing 19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7886" y="2350795"/>
            <a:ext cx="6740434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CW Cursive Writing 19" panose="03050602040000000000" pitchFamily="66" charset="0"/>
              </a:rPr>
              <a:t> Strategies for learning spellings and apostrophes for possession.</a:t>
            </a:r>
            <a:endParaRPr lang="en-GB" sz="2800" b="1" dirty="0">
              <a:latin typeface="CCW Cursive Writing 19" panose="03050602040000000000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858" y="28956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174" y="4166677"/>
            <a:ext cx="1145858" cy="2515619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858" y="5417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9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2184626"/>
            <a:ext cx="1314450" cy="1704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7097" y="1120281"/>
            <a:ext cx="991470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CW Cursive Writing 19" panose="03050602040000000000" pitchFamily="66" charset="0"/>
              </a:rPr>
              <a:t>1.The kitten’s basket was in the kitchen.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901" y="4708344"/>
            <a:ext cx="1943100" cy="1543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2229" y="4246679"/>
            <a:ext cx="979714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CW Cursive Writing 19" panose="03050602040000000000" pitchFamily="66" charset="0"/>
              </a:rPr>
              <a:t>2.The kittens’ basket was in the kitchen. 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126" y="212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69" y="548639"/>
            <a:ext cx="11734374" cy="588575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2514" y="354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" y="378822"/>
            <a:ext cx="12090178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39" y="2158706"/>
            <a:ext cx="10687026" cy="3575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3940" y="992777"/>
            <a:ext cx="815122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CW Cursive Writing 19" panose="03050602040000000000" pitchFamily="66" charset="0"/>
              </a:rPr>
              <a:t>Place the apostrophes in the correct place.</a:t>
            </a:r>
            <a:endParaRPr lang="en-GB" b="1" dirty="0">
              <a:latin typeface="CCW Cursive Writing 19" panose="03050602040000000000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022" y="1549106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3074" y="5429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47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090" y="1515291"/>
            <a:ext cx="9592445" cy="347472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" y="590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183" y="2037805"/>
            <a:ext cx="787690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CW Cursive Writing 19" panose="03050602040000000000" pitchFamily="66" charset="0"/>
              </a:rPr>
              <a:t>You can let me know how you got on by emailing </a:t>
            </a:r>
          </a:p>
          <a:p>
            <a:r>
              <a:rPr lang="en-GB" sz="2400" b="1" dirty="0" smtClean="0">
                <a:latin typeface="CCW Cursive Writing 19" panose="03050602040000000000" pitchFamily="66" charset="0"/>
                <a:hlinkClick r:id="rId2"/>
              </a:rPr>
              <a:t>year3and4@uphillprimary.co.uk</a:t>
            </a:r>
            <a:endParaRPr lang="en-GB" sz="2400" b="1" dirty="0" smtClean="0">
              <a:latin typeface="CCW Cursive Writing 19" panose="03050602040000000000" pitchFamily="66" charset="0"/>
            </a:endParaRPr>
          </a:p>
          <a:p>
            <a:endParaRPr lang="en-GB" sz="2400" dirty="0">
              <a:latin typeface="CCW Cursive Writing 19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194" y="4125685"/>
            <a:ext cx="2284844" cy="21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387" y="323850"/>
            <a:ext cx="9039225" cy="62103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063" y="707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328612"/>
            <a:ext cx="90773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365" y="953589"/>
            <a:ext cx="8710818" cy="488550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2765" y="34398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2765" y="1164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18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689" y="1620747"/>
            <a:ext cx="3279297" cy="370889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6244047" y="933245"/>
            <a:ext cx="4053567" cy="456621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9828" y="62844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5028" y="5499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67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0" y="1541417"/>
            <a:ext cx="70800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CW Cursive Writing 19" panose="03050602040000000000" pitchFamily="66" charset="0"/>
              </a:rPr>
              <a:t>Now we are going to look at apostrophes for possession.</a:t>
            </a:r>
          </a:p>
          <a:p>
            <a:endParaRPr lang="en-GB" sz="2400" b="1" dirty="0">
              <a:latin typeface="CCW Cursive Writing 19" panose="03050602040000000000" pitchFamily="66" charset="0"/>
            </a:endParaRPr>
          </a:p>
          <a:p>
            <a:r>
              <a:rPr lang="en-GB" sz="2400" b="1" dirty="0" smtClean="0">
                <a:latin typeface="CCW Cursive Writing 19" panose="03050602040000000000" pitchFamily="66" charset="0"/>
              </a:rPr>
              <a:t>First of all can you draw an apostrophe?</a:t>
            </a:r>
          </a:p>
          <a:p>
            <a:endParaRPr lang="en-GB" sz="2400" b="1" dirty="0">
              <a:latin typeface="CCW Cursive Writing 19" panose="03050602040000000000" pitchFamily="66" charset="0"/>
            </a:endParaRPr>
          </a:p>
          <a:p>
            <a:r>
              <a:rPr lang="en-GB" sz="2400" b="1" dirty="0" smtClean="0">
                <a:latin typeface="CCW Cursive Writing 19" panose="03050602040000000000" pitchFamily="66" charset="0"/>
              </a:rPr>
              <a:t>What do we mean by the word possession?</a:t>
            </a:r>
          </a:p>
          <a:p>
            <a:endParaRPr lang="en-GB" sz="2400" b="1" dirty="0">
              <a:latin typeface="CCW Cursive Writing 19" panose="03050602040000000000" pitchFamily="66" charset="0"/>
            </a:endParaRPr>
          </a:p>
          <a:p>
            <a:r>
              <a:rPr lang="en-GB" sz="2400" b="1" dirty="0" smtClean="0">
                <a:latin typeface="CCW Cursive Writing 19" panose="03050602040000000000" pitchFamily="66" charset="0"/>
              </a:rPr>
              <a:t>Where does the apostrophe go? </a:t>
            </a:r>
            <a:endParaRPr lang="en-GB" sz="2400" b="1" dirty="0">
              <a:latin typeface="CCW Cursive Writing 19" panose="03050602040000000000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1452" y="485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0" y="1541417"/>
            <a:ext cx="70800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CW Cursive Writing 19" panose="03050602040000000000" pitchFamily="66" charset="0"/>
              </a:rPr>
              <a:t>Now we are going to look at apostrophes for possession.</a:t>
            </a:r>
          </a:p>
          <a:p>
            <a:endParaRPr lang="en-GB" sz="2400" b="1" dirty="0">
              <a:latin typeface="CCW Cursive Writing 19" panose="03050602040000000000" pitchFamily="66" charset="0"/>
            </a:endParaRPr>
          </a:p>
          <a:p>
            <a:r>
              <a:rPr lang="en-GB" sz="2400" b="1" dirty="0" smtClean="0">
                <a:latin typeface="CCW Cursive Writing 19" panose="03050602040000000000" pitchFamily="66" charset="0"/>
              </a:rPr>
              <a:t>First of all can you draw an apostrophe?</a:t>
            </a:r>
          </a:p>
          <a:p>
            <a:endParaRPr lang="en-GB" sz="2400" b="1" dirty="0">
              <a:latin typeface="CCW Cursive Writing 19" panose="03050602040000000000" pitchFamily="66" charset="0"/>
            </a:endParaRPr>
          </a:p>
          <a:p>
            <a:r>
              <a:rPr lang="en-GB" sz="2400" b="1" dirty="0" smtClean="0">
                <a:latin typeface="CCW Cursive Writing 19" panose="03050602040000000000" pitchFamily="66" charset="0"/>
              </a:rPr>
              <a:t>What do we mean by the word possession?</a:t>
            </a:r>
          </a:p>
          <a:p>
            <a:endParaRPr lang="en-GB" sz="2400" b="1" dirty="0">
              <a:latin typeface="CCW Cursive Writing 19" panose="03050602040000000000" pitchFamily="66" charset="0"/>
            </a:endParaRPr>
          </a:p>
          <a:p>
            <a:r>
              <a:rPr lang="en-GB" sz="2400" b="1" dirty="0" smtClean="0">
                <a:latin typeface="CCW Cursive Writing 19" panose="03050602040000000000" pitchFamily="66" charset="0"/>
              </a:rPr>
              <a:t>Where does the apostrophe go? </a:t>
            </a:r>
            <a:endParaRPr lang="en-GB" sz="2400" b="1" dirty="0">
              <a:latin typeface="CCW Cursive Writing 19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077" y="2305050"/>
            <a:ext cx="1228725" cy="133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85" y="3866606"/>
            <a:ext cx="3435532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CW Cursive Writing 19" panose="03050602040000000000" pitchFamily="66" charset="0"/>
              </a:rPr>
              <a:t>Possession is something that is owned.</a:t>
            </a:r>
            <a:endParaRPr lang="en-GB" b="1" dirty="0">
              <a:latin typeface="CCW Cursive Writing 19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469" y="5447211"/>
            <a:ext cx="1948155" cy="114953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4775" y="5391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280" y="378823"/>
            <a:ext cx="5421086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CW Cursive Writing 19" panose="03050602040000000000" pitchFamily="66" charset="0"/>
              </a:rPr>
              <a:t>Be careful with apostrophes</a:t>
            </a:r>
          </a:p>
          <a:p>
            <a:pPr algn="ctr"/>
            <a:endParaRPr lang="en-GB" b="1" dirty="0">
              <a:latin typeface="CCW Cursive Writing 19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458" y="2818601"/>
            <a:ext cx="1868165" cy="1639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4391" y="1940363"/>
            <a:ext cx="31101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CW Cursive Writing 19" panose="03050602040000000000" pitchFamily="66" charset="0"/>
              </a:rPr>
              <a:t>Singular possessive</a:t>
            </a:r>
            <a:endParaRPr lang="en-GB" b="1" dirty="0">
              <a:latin typeface="CCW Cursive Writing 19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2737" y="4794565"/>
            <a:ext cx="37528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CW Cursive Writing 19" panose="03050602040000000000" pitchFamily="66" charset="0"/>
              </a:rPr>
              <a:t>The bee</a:t>
            </a:r>
            <a:r>
              <a:rPr lang="en-GB" sz="2400" b="1" dirty="0" smtClean="0">
                <a:solidFill>
                  <a:srgbClr val="FF0000"/>
                </a:solidFill>
                <a:latin typeface="CCW Cursive Writing 19" panose="03050602040000000000" pitchFamily="66" charset="0"/>
              </a:rPr>
              <a:t>’s</a:t>
            </a:r>
            <a:r>
              <a:rPr lang="en-GB" sz="2400" b="1" dirty="0" smtClean="0">
                <a:latin typeface="CCW Cursive Writing 19" panose="03050602040000000000" pitchFamily="66" charset="0"/>
              </a:rPr>
              <a:t> hive</a:t>
            </a:r>
          </a:p>
          <a:p>
            <a:endParaRPr lang="en-GB" b="1" dirty="0">
              <a:latin typeface="CCW Cursive Writing 19" panose="03050602040000000000" pitchFamily="66" charset="0"/>
            </a:endParaRPr>
          </a:p>
          <a:p>
            <a:r>
              <a:rPr lang="en-GB" b="1" dirty="0" smtClean="0">
                <a:latin typeface="CCW Cursive Writing 19" panose="03050602040000000000" pitchFamily="66" charset="0"/>
              </a:rPr>
              <a:t>The hive belongs to one bee. </a:t>
            </a:r>
            <a:endParaRPr lang="en-GB" b="1" dirty="0">
              <a:latin typeface="CCW Cursive Writing 19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907" y="2881359"/>
            <a:ext cx="1609725" cy="1514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53776" y="1940362"/>
            <a:ext cx="31101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CW Cursive Writing 19" panose="03050602040000000000" pitchFamily="66" charset="0"/>
              </a:rPr>
              <a:t>Plural  possessives</a:t>
            </a:r>
            <a:endParaRPr lang="en-GB" b="1" dirty="0">
              <a:latin typeface="CCW Cursive Writing 19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8857" y="4794565"/>
            <a:ext cx="387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CW Cursive Writing 19" panose="03050602040000000000" pitchFamily="66" charset="0"/>
              </a:rPr>
              <a:t>The bees</a:t>
            </a:r>
            <a:r>
              <a:rPr lang="en-GB" sz="2400" b="1" dirty="0" smtClean="0">
                <a:solidFill>
                  <a:srgbClr val="FF0000"/>
                </a:solidFill>
                <a:latin typeface="CCW Cursive Writing 19" panose="03050602040000000000" pitchFamily="66" charset="0"/>
              </a:rPr>
              <a:t>’ </a:t>
            </a:r>
            <a:r>
              <a:rPr lang="en-GB" sz="2400" b="1" dirty="0" smtClean="0">
                <a:latin typeface="CCW Cursive Writing 19" panose="03050602040000000000" pitchFamily="66" charset="0"/>
              </a:rPr>
              <a:t>hive</a:t>
            </a:r>
          </a:p>
          <a:p>
            <a:endParaRPr lang="en-GB" b="1" dirty="0">
              <a:latin typeface="CCW Cursive Writing 19" panose="03050602040000000000" pitchFamily="66" charset="0"/>
            </a:endParaRPr>
          </a:p>
          <a:p>
            <a:r>
              <a:rPr lang="en-GB" b="1" dirty="0" smtClean="0">
                <a:latin typeface="CCW Cursive Writing 19" panose="03050602040000000000" pitchFamily="66" charset="0"/>
              </a:rPr>
              <a:t>The hive belongs lots of bees. </a:t>
            </a:r>
            <a:endParaRPr lang="en-GB" b="1" dirty="0">
              <a:latin typeface="CCW Cursive Writing 19" panose="0305060204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87" y="164319"/>
            <a:ext cx="2326353" cy="150432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1032" y="531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6548" y="796834"/>
            <a:ext cx="8712926" cy="48936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CW Cursive Writing 19" panose="03050602040000000000" pitchFamily="66" charset="0"/>
              </a:rPr>
              <a:t>Look carefully at these two sentences.</a:t>
            </a:r>
          </a:p>
          <a:p>
            <a:endParaRPr lang="en-GB" sz="2400" b="1" dirty="0">
              <a:latin typeface="CCW Cursive Writing 19" panose="03050602040000000000" pitchFamily="66" charset="0"/>
            </a:endParaRPr>
          </a:p>
          <a:p>
            <a:r>
              <a:rPr lang="en-GB" sz="2400" b="1" dirty="0" smtClean="0">
                <a:latin typeface="CCW Cursive Writing 19" panose="03050602040000000000" pitchFamily="66" charset="0"/>
              </a:rPr>
              <a:t>1.The kitten’s basket was in the kitchen.</a:t>
            </a:r>
          </a:p>
          <a:p>
            <a:endParaRPr lang="en-GB" sz="2400" b="1" dirty="0">
              <a:latin typeface="CCW Cursive Writing 19" panose="03050602040000000000" pitchFamily="66" charset="0"/>
            </a:endParaRPr>
          </a:p>
          <a:p>
            <a:endParaRPr lang="en-GB" sz="2400" b="1" dirty="0" smtClean="0">
              <a:latin typeface="CCW Cursive Writing 19" panose="03050602040000000000" pitchFamily="66" charset="0"/>
            </a:endParaRPr>
          </a:p>
          <a:p>
            <a:endParaRPr lang="en-GB" sz="2400" b="1" dirty="0">
              <a:latin typeface="CCW Cursive Writing 19" panose="03050602040000000000" pitchFamily="66" charset="0"/>
            </a:endParaRPr>
          </a:p>
          <a:p>
            <a:r>
              <a:rPr lang="en-GB" sz="2400" b="1" dirty="0" smtClean="0">
                <a:latin typeface="CCW Cursive Writing 19" panose="03050602040000000000" pitchFamily="66" charset="0"/>
              </a:rPr>
              <a:t>2.The kittens’ basket was in the kitchen. </a:t>
            </a:r>
          </a:p>
          <a:p>
            <a:endParaRPr lang="en-GB" sz="2400" b="1" dirty="0">
              <a:latin typeface="CCW Cursive Writing 19" panose="03050602040000000000" pitchFamily="66" charset="0"/>
            </a:endParaRPr>
          </a:p>
          <a:p>
            <a:r>
              <a:rPr lang="en-GB" sz="2400" b="1" dirty="0" smtClean="0">
                <a:latin typeface="CCW Cursive Writing 19" panose="03050602040000000000" pitchFamily="66" charset="0"/>
              </a:rPr>
              <a:t>Draw a picture to show the difference</a:t>
            </a:r>
            <a:r>
              <a:rPr lang="en-GB" b="1" dirty="0" smtClean="0">
                <a:latin typeface="CCW Cursive Writing 19" panose="03050602040000000000" pitchFamily="66" charset="0"/>
              </a:rPr>
              <a:t>. </a:t>
            </a:r>
            <a:endParaRPr lang="en-GB" b="1" dirty="0">
              <a:latin typeface="CCW Cursive Writing 19" panose="03050602040000000000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194" y="367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192</Words>
  <Application>Microsoft Office PowerPoint</Application>
  <PresentationFormat>Widescreen</PresentationFormat>
  <Paragraphs>41</Paragraphs>
  <Slides>15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CCW Cursive Writing 19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Maynes, Heather</dc:creator>
  <cp:lastModifiedBy>Maynes, Heather</cp:lastModifiedBy>
  <cp:revision>48</cp:revision>
  <dcterms:created xsi:type="dcterms:W3CDTF">2020-05-15T09:33:45Z</dcterms:created>
  <dcterms:modified xsi:type="dcterms:W3CDTF">2021-01-20T14:13:15Z</dcterms:modified>
</cp:coreProperties>
</file>