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66" r:id="rId7"/>
    <p:sldId id="273" r:id="rId8"/>
    <p:sldId id="274" r:id="rId9"/>
    <p:sldId id="270" r:id="rId10"/>
    <p:sldId id="27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>
        <p:scale>
          <a:sx n="75" d="100"/>
          <a:sy n="75" d="100"/>
        </p:scale>
        <p:origin x="5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resources/phase/3/flashcards-speed-trials" TargetMode="External"/><Relationship Id="rId2" Type="http://schemas.openxmlformats.org/officeDocument/2006/relationships/hyperlink" Target="https://www.phonicsplay.co.uk/resources/phase/3/buried-treasu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onicsplay.co.uk/resources/phase/3/tricky-word-truck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5FCBEF"/>
                </a:solidFill>
                <a:latin typeface="CCW Precursive 6" panose="03050602040000000000" pitchFamily="66" charset="0"/>
              </a:rPr>
              <a:t>Year 1 Phonics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Focus sounds:</a:t>
            </a:r>
          </a:p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 </a:t>
            </a: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au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7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</a:t>
            </a:r>
            <a:r>
              <a:rPr lang="en-GB" sz="27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ight word splat-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/>
            </a:r>
            <a:b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Ask your grown up to say a sight word and see how quickly you can point to it.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6301" y="2370049"/>
            <a:ext cx="8358733" cy="3688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dirty="0">
                <a:latin typeface="CCW Precursive 6" panose="03050602040000000000" pitchFamily="66" charset="0"/>
              </a:rPr>
              <a:t>l</a:t>
            </a:r>
            <a:r>
              <a:rPr lang="en-GB" sz="3200" dirty="0" smtClean="0">
                <a:latin typeface="CCW Precursive 6" panose="03050602040000000000" pitchFamily="66" charset="0"/>
              </a:rPr>
              <a:t>ittle				one</a:t>
            </a: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			</a:t>
            </a:r>
            <a:r>
              <a:rPr lang="en-GB" sz="3200" dirty="0" smtClean="0">
                <a:latin typeface="CCW Precursive 6" panose="03050602040000000000" pitchFamily="66" charset="0"/>
              </a:rPr>
              <a:t>when</a:t>
            </a:r>
            <a:endParaRPr lang="en-GB" sz="3200" dirty="0" smtClean="0">
              <a:latin typeface="CCW Precursive 6" panose="03050602040000000000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CW Precursive 6" panose="03050602040000000000" pitchFamily="66" charset="0"/>
              </a:rPr>
              <a:t>		</a:t>
            </a:r>
          </a:p>
          <a:p>
            <a:pPr marL="0" indent="0">
              <a:buNone/>
            </a:pP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come</a:t>
            </a: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		</a:t>
            </a:r>
            <a:r>
              <a:rPr lang="en-GB" sz="3200" dirty="0" smtClean="0">
                <a:latin typeface="CCW Precursive 6" panose="03050602040000000000" pitchFamily="66" charset="0"/>
              </a:rPr>
              <a:t>some</a:t>
            </a: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		Mr	</a:t>
            </a:r>
            <a:endParaRPr lang="en-GB" sz="3200" dirty="0">
              <a:latin typeface="CCW Precursive 6" panose="03050602040000000000" pitchFamily="66" charset="0"/>
            </a:endParaRPr>
          </a:p>
          <a:p>
            <a:pPr marL="0" indent="0">
              <a:buNone/>
            </a:pPr>
            <a:endParaRPr lang="en-GB" sz="3200" dirty="0" smtClean="0">
              <a:latin typeface="CCW Precursive 6" panose="03050602040000000000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CW Precursive 6" panose="03050602040000000000" pitchFamily="66" charset="0"/>
              </a:rPr>
              <a:t>w</a:t>
            </a:r>
            <a:r>
              <a:rPr lang="en-GB" sz="3200" dirty="0" smtClean="0">
                <a:latin typeface="CCW Precursive 6" panose="03050602040000000000" pitchFamily="66" charset="0"/>
              </a:rPr>
              <a:t>hat</a:t>
            </a: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						Mrs		</a:t>
            </a:r>
          </a:p>
          <a:p>
            <a:pPr marL="0" indent="0">
              <a:buNone/>
            </a:pPr>
            <a:r>
              <a:rPr lang="en-GB" sz="3200" dirty="0">
                <a:latin typeface="CCW Precursive 6" panose="03050602040000000000" pitchFamily="66" charset="0"/>
              </a:rPr>
              <a:t>	</a:t>
            </a:r>
            <a:r>
              <a:rPr lang="en-GB" sz="3200" dirty="0" smtClean="0">
                <a:latin typeface="CCW Precursive 6" panose="03050602040000000000" pitchFamily="66" charset="0"/>
              </a:rPr>
              <a:t>				t</a:t>
            </a:r>
            <a:r>
              <a:rPr lang="en-GB" sz="3200" dirty="0" smtClean="0">
                <a:latin typeface="CCW Precursive 6" panose="03050602040000000000" pitchFamily="66" charset="0"/>
              </a:rPr>
              <a:t>heir							people</a:t>
            </a:r>
            <a:endParaRPr lang="en-GB" sz="3200" dirty="0" smtClean="0">
              <a:latin typeface="CCW Precursive 6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95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03" y="426720"/>
            <a:ext cx="8596668" cy="132080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Useful website games: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www.phonicsplay.co.uk/resources/phase/3/buried-treasure</a:t>
            </a:r>
            <a:r>
              <a:rPr lang="en-GB" dirty="0" smtClean="0"/>
              <a:t> (phonics play, buried treasure. Choose phase 5 and select the sounds we have learnt this week. username: march20, password: home)</a:t>
            </a:r>
          </a:p>
          <a:p>
            <a:r>
              <a:rPr lang="en-GB" dirty="0" smtClean="0">
                <a:hlinkClick r:id="rId3"/>
              </a:rPr>
              <a:t>https://www.phonicsplay.co.uk/resources/phase/3/flashcards-speed-trials</a:t>
            </a:r>
            <a:r>
              <a:rPr lang="en-GB" dirty="0" smtClean="0"/>
              <a:t> (phonics play, username: march20, password: home, flashcards speed trial, phase 3)</a:t>
            </a:r>
          </a:p>
          <a:p>
            <a:r>
              <a:rPr lang="en-GB" dirty="0" smtClean="0">
                <a:hlinkClick r:id="rId4"/>
              </a:rPr>
              <a:t>https://www.phonicsplay.co.uk/resources/phase/3/tricky-word-trucks</a:t>
            </a:r>
            <a:r>
              <a:rPr lang="en-GB" dirty="0" smtClean="0"/>
              <a:t> (phonics play, username: march20, password: home, tricky word trucks, pick individual words, tick all phase 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58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Can you still…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81766"/>
            <a:ext cx="8596668" cy="3880773"/>
          </a:xfrm>
        </p:spPr>
        <p:txBody>
          <a:bodyPr/>
          <a:lstStyle/>
          <a:p>
            <a:pPr lvl="0">
              <a:buClr>
                <a:srgbClr val="5FCBEF"/>
              </a:buClr>
            </a:pPr>
            <a:r>
              <a:rPr lang="en-GB" sz="24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CCW Precursive 6" panose="03050602040000000000" pitchFamily="66" charset="0"/>
              </a:rPr>
              <a:t>Sound out each of these: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49124" r="3548" b="26393"/>
          <a:stretch/>
        </p:blipFill>
        <p:spPr>
          <a:xfrm>
            <a:off x="573797" y="2429045"/>
            <a:ext cx="6936378" cy="1226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73134" r="63329" b="528"/>
          <a:stretch/>
        </p:blipFill>
        <p:spPr>
          <a:xfrm>
            <a:off x="7510175" y="2402919"/>
            <a:ext cx="2556029" cy="1278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75" y="3722152"/>
            <a:ext cx="3563767" cy="13228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9342" y="3747100"/>
            <a:ext cx="2667217" cy="13044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575" y="5130547"/>
            <a:ext cx="858386" cy="12623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3962" y="5130547"/>
            <a:ext cx="1726640" cy="12623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9975" y="5144643"/>
            <a:ext cx="1774722" cy="128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37392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>
                <a:solidFill>
                  <a:srgbClr val="5FCBEF"/>
                </a:solidFill>
                <a:latin typeface="CCW Precursive 6" panose="03050602040000000000" pitchFamily="66" charset="0"/>
              </a:rPr>
              <a:t>digraph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77333" y="5109305"/>
            <a:ext cx="85763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CCW Precursive 6" panose="03050602040000000000" pitchFamily="66" charset="0"/>
              </a:rPr>
              <a:t>Say out loud what you see in each picture, sound talk each word and write it down, underlining the </a:t>
            </a:r>
            <a:r>
              <a:rPr lang="en-GB" sz="2200" u="sng" dirty="0" smtClean="0">
                <a:latin typeface="CCW Precursive 6" panose="03050602040000000000" pitchFamily="66" charset="0"/>
              </a:rPr>
              <a:t>au</a:t>
            </a:r>
            <a:r>
              <a:rPr lang="en-GB" sz="2200" dirty="0" smtClean="0">
                <a:latin typeface="CCW Precursive 6" panose="03050602040000000000" pitchFamily="66" charset="0"/>
              </a:rPr>
              <a:t> </a:t>
            </a:r>
            <a:r>
              <a:rPr lang="en-GB" sz="2200" dirty="0">
                <a:latin typeface="CCW Precursive 6" panose="03050602040000000000" pitchFamily="66" charset="0"/>
              </a:rPr>
              <a:t>digraph.</a:t>
            </a:r>
            <a:endParaRPr lang="en-GB" sz="2200" dirty="0">
              <a:latin typeface="CCW Precursive 6" panose="03050602040000000000" pitchFamily="66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91811" y="2599248"/>
            <a:ext cx="7492366" cy="2248121"/>
            <a:chOff x="891811" y="1815477"/>
            <a:chExt cx="7492366" cy="22481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1811" y="2123358"/>
              <a:ext cx="1629319" cy="17295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9433" y="1815477"/>
              <a:ext cx="1743075" cy="207645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33436" y="2123358"/>
              <a:ext cx="1417592" cy="19402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22177" y="2360903"/>
              <a:ext cx="762000" cy="1647825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372533" y="1698839"/>
            <a:ext cx="85763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</a:rPr>
              <a:t>The au sound makes the same sound as ‘or’ and ‘aw’.</a:t>
            </a:r>
            <a:endParaRPr lang="en-GB" sz="2200" dirty="0">
              <a:latin typeface="CCW Precursive 6" panose="03050602040000000000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/>
          <a:srcRect l="36525" t="49124" r="51669" b="26393"/>
          <a:stretch/>
        </p:blipFill>
        <p:spPr>
          <a:xfrm>
            <a:off x="8699863" y="1278737"/>
            <a:ext cx="849086" cy="122612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48949" y="1278737"/>
            <a:ext cx="858386" cy="12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5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107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>
                <a:solidFill>
                  <a:srgbClr val="5FCBEF"/>
                </a:solidFill>
                <a:latin typeface="CCW Precursive 6" panose="03050602040000000000" pitchFamily="66" charset="0"/>
              </a:rPr>
              <a:t>digraph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77333" y="4842625"/>
            <a:ext cx="857633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Hide your screen and see you if you can write each word segmenting the sounds you hear.</a:t>
            </a:r>
          </a:p>
          <a:p>
            <a:endParaRPr lang="en-GB" sz="2200" dirty="0">
              <a:latin typeface="CCW Precursive 6" panose="03050602040000000000" pitchFamily="66" charset="0"/>
              <a:ea typeface="+mj-ea"/>
              <a:cs typeface="+mj-cs"/>
            </a:endParaRPr>
          </a:p>
          <a:p>
            <a:r>
              <a:rPr lang="en-GB" sz="2200" dirty="0">
                <a:solidFill>
                  <a:srgbClr val="FFC000"/>
                </a:solidFill>
                <a:latin typeface="CCW Precursive 6" panose="03050602040000000000" pitchFamily="66" charset="0"/>
              </a:rPr>
              <a:t>Challenge: </a:t>
            </a:r>
            <a:r>
              <a:rPr lang="en-GB" sz="2200" dirty="0">
                <a:latin typeface="CCW Precursive 6" panose="03050602040000000000" pitchFamily="66" charset="0"/>
              </a:rPr>
              <a:t>Can you write a sentence using the sound au?</a:t>
            </a:r>
          </a:p>
          <a:p>
            <a:endParaRPr lang="en-GB" sz="2200" dirty="0" smtClean="0">
              <a:latin typeface="CCW Precursive 6" panose="03050602040000000000" pitchFamily="66" charset="0"/>
              <a:ea typeface="+mj-ea"/>
              <a:cs typeface="+mj-cs"/>
            </a:endParaRPr>
          </a:p>
          <a:p>
            <a:endParaRPr lang="en-GB" sz="2200" dirty="0" smtClean="0">
              <a:solidFill>
                <a:srgbClr val="FFC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747431" y="4125529"/>
            <a:ext cx="98522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    	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h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dirty="0" smtClean="0">
                <a:latin typeface="CCW Precursive 6" panose="03050602040000000000" pitchFamily="66" charset="0"/>
              </a:rPr>
              <a:t>nt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</a:t>
            </a:r>
            <a:r>
              <a:rPr lang="en-GB" sz="2200" dirty="0">
                <a:solidFill>
                  <a:srgbClr val="FF0000"/>
                </a:solidFill>
                <a:latin typeface="CCW Precursive 6" panose="03050602040000000000" pitchFamily="66" charset="0"/>
              </a:rPr>
              <a:t>a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u</a:t>
            </a:r>
            <a:r>
              <a:rPr lang="en-GB" sz="2200" dirty="0" smtClean="0">
                <a:latin typeface="CCW Precursive 6" panose="03050602040000000000" pitchFamily="66" charset="0"/>
              </a:rPr>
              <a:t>gust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	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</a:t>
            </a:r>
            <a:r>
              <a:rPr lang="en-GB" sz="2200" dirty="0" smtClean="0">
                <a:latin typeface="CCW Precursive 6" panose="03050602040000000000" pitchFamily="66" charset="0"/>
              </a:rPr>
              <a:t>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nch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		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s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ce     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1" y="2123358"/>
            <a:ext cx="1629319" cy="17295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433" y="1815477"/>
            <a:ext cx="1743075" cy="2076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436" y="2123358"/>
            <a:ext cx="1417592" cy="19402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2177" y="2360903"/>
            <a:ext cx="7620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0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107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>
                <a:solidFill>
                  <a:srgbClr val="5FCBEF"/>
                </a:solidFill>
                <a:latin typeface="CCW Precursive 6" panose="03050602040000000000" pitchFamily="66" charset="0"/>
              </a:rPr>
              <a:t>digraph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75" y="1705656"/>
            <a:ext cx="7985080" cy="4925284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6176654" y="5728696"/>
            <a:ext cx="5433324" cy="76944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Can you find all of the </a:t>
            </a:r>
          </a:p>
          <a:p>
            <a:pPr lvl="0" algn="ctr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‘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au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’ 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sounds in the postcard?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6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ey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05013" y="1502432"/>
            <a:ext cx="76820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makes the same sound as	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ee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and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ea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.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705013" y="3558001"/>
            <a:ext cx="48989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monk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					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jock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endParaRPr lang="en-GB" sz="2200" dirty="0">
              <a:latin typeface="CCW Precursive 6" panose="03050602040000000000" pitchFamily="66" charset="0"/>
              <a:ea typeface="+mj-ea"/>
              <a:cs typeface="+mj-cs"/>
            </a:endParaRPr>
          </a:p>
          <a:p>
            <a:endParaRPr lang="en-GB" sz="2200" dirty="0" smtClean="0">
              <a:latin typeface="CCW Precursive 6" panose="03050602040000000000" pitchFamily="66" charset="0"/>
              <a:ea typeface="+mj-ea"/>
              <a:cs typeface="+mj-cs"/>
            </a:endParaRPr>
          </a:p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troll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					</a:t>
            </a:r>
            <a:r>
              <a:rPr lang="en-GB" sz="2200" dirty="0" smtClean="0">
                <a:latin typeface="CCW Precursive 6" panose="03050602040000000000" pitchFamily="66" charset="0"/>
              </a:rPr>
              <a:t>chimn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ey</a:t>
            </a:r>
            <a:endParaRPr lang="en-GB" sz="2200" dirty="0" smtClean="0">
              <a:solidFill>
                <a:srgbClr val="FF0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  <a:p>
            <a:endParaRPr lang="en-GB" sz="2200" dirty="0" smtClean="0">
              <a:solidFill>
                <a:srgbClr val="FF0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k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						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donk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5013" y="2114951"/>
            <a:ext cx="6920004" cy="553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Can you sound out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these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words?	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186" y="2969113"/>
            <a:ext cx="1268780" cy="16262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017" y="2093886"/>
            <a:ext cx="886986" cy="1964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5669" y="4335632"/>
            <a:ext cx="608857" cy="14679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1186" y="4848089"/>
            <a:ext cx="561774" cy="154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ey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498" b="1005"/>
          <a:stretch/>
        </p:blipFill>
        <p:spPr>
          <a:xfrm>
            <a:off x="1251787" y="1320800"/>
            <a:ext cx="7447762" cy="326426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51787" y="5041031"/>
            <a:ext cx="692000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Can you 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write each of these words using the different 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ee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/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ea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/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 sounds?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66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ey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498" b="1005"/>
          <a:stretch/>
        </p:blipFill>
        <p:spPr>
          <a:xfrm>
            <a:off x="1134064" y="1320800"/>
            <a:ext cx="8009936" cy="364308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628475" y="2340960"/>
            <a:ext cx="692000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ee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k				  r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ea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d				 k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	</a:t>
            </a:r>
          </a:p>
          <a:p>
            <a:pPr>
              <a:lnSpc>
                <a:spcPct val="150000"/>
              </a:lnSpc>
            </a:pPr>
            <a:endParaRPr lang="en-GB" dirty="0">
              <a:latin typeface="CCW Precursive 6" panose="03050602040000000000" pitchFamily="66" charset="0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CCW Precursive 6" panose="03050602040000000000" pitchFamily="66" charset="0"/>
                <a:ea typeface="+mj-ea"/>
                <a:cs typeface="+mj-cs"/>
              </a:rPr>
              <a:t>t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r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ee				  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b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ea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d			  	 donk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endParaRPr lang="en-GB" dirty="0" smtClean="0">
              <a:latin typeface="CCW Precursive 6" panose="03050602040000000000" pitchFamily="66" charset="0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endParaRPr lang="en-GB" dirty="0" smtClean="0">
              <a:solidFill>
                <a:srgbClr val="FF0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ee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d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	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			  s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ea</a:t>
            </a:r>
            <a:r>
              <a:rPr lang="en-GB" dirty="0" smtClean="0">
                <a:latin typeface="CCW Precursive 6" panose="03050602040000000000" pitchFamily="66" charset="0"/>
                <a:ea typeface="+mj-ea"/>
                <a:cs typeface="+mj-cs"/>
              </a:rPr>
              <a:t>t				    chimn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ey</a:t>
            </a:r>
            <a:endParaRPr lang="en-GB" dirty="0" smtClean="0">
              <a:latin typeface="CCW Precursive 6" panose="03050602040000000000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086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3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Sight </a:t>
            </a:r>
            <a:r>
              <a:rPr lang="en-GB" sz="53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words</a:t>
            </a:r>
            <a:r>
              <a:rPr lang="en-GB" sz="13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words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that we need to know by looking, we can not sound them out, they break the rules.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4168" y="1930400"/>
            <a:ext cx="2143714" cy="44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GB" sz="2400" dirty="0" smtClean="0">
              <a:latin typeface="CCW Precursive 6" panose="03050602040000000000" pitchFamily="66" charset="0"/>
            </a:endParaRPr>
          </a:p>
          <a:p>
            <a:r>
              <a:rPr lang="en-GB" sz="2400" dirty="0">
                <a:latin typeface="CCW Precursive 6" panose="03050602040000000000" pitchFamily="66" charset="0"/>
              </a:rPr>
              <a:t>w</a:t>
            </a:r>
            <a:r>
              <a:rPr lang="en-GB" sz="2400" dirty="0" smtClean="0">
                <a:latin typeface="CCW Precursive 6" panose="03050602040000000000" pitchFamily="66" charset="0"/>
              </a:rPr>
              <a:t>hen</a:t>
            </a:r>
          </a:p>
          <a:p>
            <a:r>
              <a:rPr lang="en-GB" sz="2400" dirty="0">
                <a:latin typeface="CCW Precursive 6" panose="03050602040000000000" pitchFamily="66" charset="0"/>
              </a:rPr>
              <a:t>c</a:t>
            </a:r>
            <a:r>
              <a:rPr lang="en-GB" sz="2400" dirty="0" smtClean="0">
                <a:latin typeface="CCW Precursive 6" panose="03050602040000000000" pitchFamily="66" charset="0"/>
              </a:rPr>
              <a:t>ome</a:t>
            </a:r>
          </a:p>
          <a:p>
            <a:r>
              <a:rPr lang="en-GB" sz="2400" dirty="0">
                <a:latin typeface="CCW Precursive 6" panose="03050602040000000000" pitchFamily="66" charset="0"/>
              </a:rPr>
              <a:t>s</a:t>
            </a:r>
            <a:r>
              <a:rPr lang="en-GB" sz="2400" dirty="0" smtClean="0">
                <a:latin typeface="CCW Precursive 6" panose="03050602040000000000" pitchFamily="66" charset="0"/>
              </a:rPr>
              <a:t>ome</a:t>
            </a:r>
          </a:p>
          <a:p>
            <a:r>
              <a:rPr lang="en-GB" sz="2400" dirty="0">
                <a:latin typeface="CCW Precursive 6" panose="03050602040000000000" pitchFamily="66" charset="0"/>
              </a:rPr>
              <a:t>w</a:t>
            </a:r>
            <a:r>
              <a:rPr lang="en-GB" sz="2400" dirty="0" smtClean="0">
                <a:latin typeface="CCW Precursive 6" panose="03050602040000000000" pitchFamily="66" charset="0"/>
              </a:rPr>
              <a:t>hat</a:t>
            </a:r>
          </a:p>
          <a:p>
            <a:r>
              <a:rPr lang="en-GB" sz="2400" dirty="0">
                <a:latin typeface="CCW Precursive 6" panose="03050602040000000000" pitchFamily="66" charset="0"/>
              </a:rPr>
              <a:t>t</a:t>
            </a:r>
            <a:r>
              <a:rPr lang="en-GB" sz="2400" dirty="0" smtClean="0">
                <a:latin typeface="CCW Precursive 6" panose="03050602040000000000" pitchFamily="66" charset="0"/>
              </a:rPr>
              <a:t>heir</a:t>
            </a:r>
          </a:p>
          <a:p>
            <a:r>
              <a:rPr lang="en-GB" sz="2400" dirty="0">
                <a:latin typeface="CCW Precursive 6" panose="03050602040000000000" pitchFamily="66" charset="0"/>
              </a:rPr>
              <a:t>p</a:t>
            </a:r>
            <a:r>
              <a:rPr lang="en-GB" sz="2400" dirty="0" smtClean="0">
                <a:latin typeface="CCW Precursive 6" panose="03050602040000000000" pitchFamily="66" charset="0"/>
              </a:rPr>
              <a:t>eople</a:t>
            </a:r>
          </a:p>
          <a:p>
            <a:r>
              <a:rPr lang="en-GB" sz="2400" dirty="0" smtClean="0">
                <a:latin typeface="CCW Precursive 6" panose="03050602040000000000" pitchFamily="66" charset="0"/>
              </a:rPr>
              <a:t>Mr</a:t>
            </a:r>
          </a:p>
          <a:p>
            <a:r>
              <a:rPr lang="en-GB" sz="2400" dirty="0" smtClean="0">
                <a:latin typeface="CCW Precursive 6" panose="03050602040000000000" pitchFamily="66" charset="0"/>
              </a:rPr>
              <a:t>Mrs</a:t>
            </a:r>
            <a:endParaRPr lang="en-GB" sz="2400" dirty="0" smtClean="0">
              <a:latin typeface="CCW Precursive 6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649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299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CCW Precursive 6</vt:lpstr>
      <vt:lpstr>Trebuchet MS</vt:lpstr>
      <vt:lpstr>Wingdings 3</vt:lpstr>
      <vt:lpstr>Facet</vt:lpstr>
      <vt:lpstr>Year 1 Phonics</vt:lpstr>
      <vt:lpstr>Can you still…</vt:lpstr>
      <vt:lpstr>au- two letters that make one sound. This is a digraph. </vt:lpstr>
      <vt:lpstr>au- two letters that make one sound. This is a digraph. </vt:lpstr>
      <vt:lpstr>au- two letters that make one sound. This is a digraph. </vt:lpstr>
      <vt:lpstr>ey- two letters that make one sound. </vt:lpstr>
      <vt:lpstr>ey- two letters that make one sound. </vt:lpstr>
      <vt:lpstr>ey- two letters that make one sound. </vt:lpstr>
      <vt:lpstr>Sight words- words that we need to know by looking, we can not sound them out, they break the rules.</vt:lpstr>
      <vt:lpstr>Sight word splat- Ask your grown up to say a sight word and see how quickly you can point to it.</vt:lpstr>
      <vt:lpstr>Useful website games: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Phonics</dc:title>
  <dc:creator>Administrator</dc:creator>
  <cp:lastModifiedBy>Grace Arnall</cp:lastModifiedBy>
  <cp:revision>29</cp:revision>
  <dcterms:created xsi:type="dcterms:W3CDTF">2020-09-16T18:12:18Z</dcterms:created>
  <dcterms:modified xsi:type="dcterms:W3CDTF">2020-11-15T17:33:08Z</dcterms:modified>
</cp:coreProperties>
</file>