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78" r:id="rId7"/>
    <p:sldId id="276" r:id="rId8"/>
    <p:sldId id="275" r:id="rId9"/>
    <p:sldId id="277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>
      <p:cViewPr>
        <p:scale>
          <a:sx n="75" d="100"/>
          <a:sy n="75" d="100"/>
        </p:scale>
        <p:origin x="5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play.co.uk/resources/phase/3/flashcards-speed-trials" TargetMode="External"/><Relationship Id="rId2" Type="http://schemas.openxmlformats.org/officeDocument/2006/relationships/hyperlink" Target="https://www.phonicsplay.co.uk/resources/phase/3/buried-treasu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onicsplay.co.uk/resources/phase/3/tricky-word-truck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5FCBEF"/>
                </a:solidFill>
                <a:latin typeface="CCW Precursive 6" panose="03050602040000000000" pitchFamily="66" charset="0"/>
              </a:rPr>
              <a:t>Year 1 Phonics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 algn="ctr">
              <a:buClr>
                <a:srgbClr val="5FCBEF"/>
              </a:buClr>
            </a:pPr>
            <a:r>
              <a:rPr lang="en-GB" sz="4000" dirty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Focus sounds:</a:t>
            </a:r>
          </a:p>
          <a:p>
            <a:pPr lvl="0" algn="ctr">
              <a:buClr>
                <a:srgbClr val="5FCBEF"/>
              </a:buClr>
            </a:pPr>
            <a:r>
              <a:rPr lang="en-GB" sz="4000" dirty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 </a:t>
            </a:r>
            <a:r>
              <a:rPr lang="en-GB" sz="4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e-e</a:t>
            </a:r>
            <a:r>
              <a:rPr lang="en-GB" sz="4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 u-e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6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03" y="426720"/>
            <a:ext cx="8596668" cy="132080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Useful website games: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www.phonicsplay.co.uk/resources/phase/3/buried-treasure</a:t>
            </a:r>
            <a:r>
              <a:rPr lang="en-GB" dirty="0" smtClean="0"/>
              <a:t> (phonics play, buried treasure. Choose phase 5 and select the sounds we have learnt this week. username: march20, password: home)</a:t>
            </a:r>
          </a:p>
          <a:p>
            <a:r>
              <a:rPr lang="en-GB" dirty="0" smtClean="0">
                <a:hlinkClick r:id="rId3"/>
              </a:rPr>
              <a:t>https://www.phonicsplay.co.uk/resources/phase/3/flashcards-speed-trials</a:t>
            </a:r>
            <a:r>
              <a:rPr lang="en-GB" dirty="0" smtClean="0"/>
              <a:t> (phonics play, username: march20, password: home, flashcards speed trial, phase 3 or 5)</a:t>
            </a:r>
          </a:p>
          <a:p>
            <a:r>
              <a:rPr lang="en-GB" dirty="0" smtClean="0">
                <a:hlinkClick r:id="rId4"/>
              </a:rPr>
              <a:t>https://www.phonicsplay.co.uk/resources/phase/3/tricky-word-trucks</a:t>
            </a:r>
            <a:r>
              <a:rPr lang="en-GB" dirty="0" smtClean="0"/>
              <a:t> (phonics play, username: march20, password: home, tricky word trucks, pick individual words, tick all phase 3 or 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58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Can you still…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81766"/>
            <a:ext cx="8596668" cy="3880773"/>
          </a:xfrm>
        </p:spPr>
        <p:txBody>
          <a:bodyPr/>
          <a:lstStyle/>
          <a:p>
            <a:pPr lvl="0">
              <a:buClr>
                <a:srgbClr val="5FCBEF"/>
              </a:buClr>
            </a:pPr>
            <a:r>
              <a:rPr lang="en-GB" sz="2400" u="sng" dirty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Sound out each of these:</a:t>
            </a:r>
          </a:p>
          <a:p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0" y="2513380"/>
            <a:ext cx="7278093" cy="26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3739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700" b="1" dirty="0" err="1">
                <a:solidFill>
                  <a:srgbClr val="5FCBEF"/>
                </a:solidFill>
                <a:latin typeface="CCW Precursive 6" panose="03050602040000000000" pitchFamily="66" charset="0"/>
              </a:rPr>
              <a:t>u</a:t>
            </a:r>
            <a:r>
              <a:rPr lang="en-GB" sz="67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_e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sound.</a:t>
            </a:r>
            <a:b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This is a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split </a:t>
            </a:r>
            <a:r>
              <a:rPr lang="en-GB" sz="1800" b="1" u="sng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digraph</a:t>
            </a:r>
            <a: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.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09230" y="5324078"/>
            <a:ext cx="927034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</a:rPr>
              <a:t>Sound buttons look different with split diagraphs. Have a go at writing the words above with sound </a:t>
            </a:r>
            <a:r>
              <a:rPr lang="en-GB" sz="2200" dirty="0" smtClean="0">
                <a:latin typeface="CCW Precursive 6" panose="03050602040000000000" pitchFamily="66" charset="0"/>
              </a:rPr>
              <a:t>buttons.</a:t>
            </a:r>
            <a:endParaRPr lang="en-GB" sz="2200" dirty="0">
              <a:latin typeface="CCW Precursive 6" panose="03050602040000000000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7332" y="1621754"/>
            <a:ext cx="85763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</a:rPr>
              <a:t>A split digraph is two letters that make one sound with a letter in between</a:t>
            </a:r>
            <a:r>
              <a:rPr lang="en-GB" sz="2200" dirty="0" smtClean="0">
                <a:latin typeface="CCW Precursive 6" panose="03050602040000000000" pitchFamily="66" charset="0"/>
              </a:rPr>
              <a:t>.</a:t>
            </a:r>
            <a:endParaRPr lang="en-GB" sz="2200" dirty="0">
              <a:latin typeface="CCW Precursive 6" panose="03050602040000000000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2" y="4084035"/>
            <a:ext cx="776288" cy="6140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t="14159" r="49535" b="5409"/>
          <a:stretch/>
        </p:blipFill>
        <p:spPr>
          <a:xfrm>
            <a:off x="790024" y="2769162"/>
            <a:ext cx="996464" cy="1117600"/>
          </a:xfrm>
          <a:prstGeom prst="rect">
            <a:avLst/>
          </a:prstGeom>
        </p:spPr>
      </p:pic>
      <p:sp>
        <p:nvSpPr>
          <p:cNvPr id="10" name="Flowchart: Connector 9"/>
          <p:cNvSpPr/>
          <p:nvPr/>
        </p:nvSpPr>
        <p:spPr>
          <a:xfrm>
            <a:off x="995681" y="4450081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Connector 10"/>
          <p:cNvSpPr/>
          <p:nvPr/>
        </p:nvSpPr>
        <p:spPr>
          <a:xfrm>
            <a:off x="1397000" y="4450081"/>
            <a:ext cx="50800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5763" y="2768609"/>
            <a:ext cx="1074737" cy="124505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048000" y="4084035"/>
            <a:ext cx="112236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</a:rPr>
              <a:t>mute</a:t>
            </a:r>
            <a:endParaRPr lang="en-GB" sz="2200" dirty="0">
              <a:latin typeface="CCW Precursive 6" panose="03050602040000000000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4403" y="3017159"/>
            <a:ext cx="1647825" cy="86677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307133" y="4084035"/>
            <a:ext cx="112236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</a:rPr>
              <a:t>fl</a:t>
            </a:r>
            <a:r>
              <a:rPr lang="en-GB" sz="2200" dirty="0" smtClean="0">
                <a:latin typeface="CCW Precursive 6" panose="03050602040000000000" pitchFamily="66" charset="0"/>
              </a:rPr>
              <a:t>ute</a:t>
            </a:r>
            <a:endParaRPr lang="en-GB" sz="2200" dirty="0">
              <a:latin typeface="CCW Precursive 6" panose="03050602040000000000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6266" y="2751868"/>
            <a:ext cx="1200150" cy="133216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7658582" y="4084035"/>
            <a:ext cx="112236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CCW Precursive 6" panose="03050602040000000000" pitchFamily="66" charset="0"/>
              </a:rPr>
              <a:t>c</a:t>
            </a:r>
            <a:r>
              <a:rPr lang="en-GB" sz="2200" dirty="0" smtClean="0">
                <a:latin typeface="CCW Precursive 6" panose="03050602040000000000" pitchFamily="66" charset="0"/>
              </a:rPr>
              <a:t>ute</a:t>
            </a:r>
            <a:endParaRPr lang="en-GB" sz="2200" dirty="0"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85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7333" y="4842625"/>
            <a:ext cx="857633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</a:rPr>
              <a:t>Can </a:t>
            </a:r>
            <a:r>
              <a:rPr lang="en-GB" sz="2200" dirty="0">
                <a:latin typeface="CCW Precursive 6" panose="03050602040000000000" pitchFamily="66" charset="0"/>
              </a:rPr>
              <a:t>you </a:t>
            </a:r>
            <a:r>
              <a:rPr lang="en-GB" sz="2200" dirty="0" smtClean="0">
                <a:latin typeface="CCW Precursive 6" panose="03050602040000000000" pitchFamily="66" charset="0"/>
              </a:rPr>
              <a:t>write sentences </a:t>
            </a:r>
            <a:r>
              <a:rPr lang="en-GB" sz="2200" dirty="0">
                <a:latin typeface="CCW Precursive 6" panose="03050602040000000000" pitchFamily="66" charset="0"/>
              </a:rPr>
              <a:t>using </a:t>
            </a:r>
            <a:r>
              <a:rPr lang="en-GB" sz="2200" dirty="0" smtClean="0">
                <a:latin typeface="CCW Precursive 6" panose="03050602040000000000" pitchFamily="66" charset="0"/>
              </a:rPr>
              <a:t>each</a:t>
            </a:r>
            <a:r>
              <a:rPr lang="en-GB" sz="2200" dirty="0" smtClean="0">
                <a:latin typeface="CCW Precursive 6" panose="03050602040000000000" pitchFamily="66" charset="0"/>
              </a:rPr>
              <a:t> </a:t>
            </a:r>
            <a:r>
              <a:rPr lang="en-GB" sz="2200" dirty="0" smtClean="0">
                <a:latin typeface="CCW Precursive 6" panose="03050602040000000000" pitchFamily="66" charset="0"/>
              </a:rPr>
              <a:t>of these </a:t>
            </a:r>
            <a:r>
              <a:rPr lang="en-GB" sz="2200" dirty="0"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latin typeface="CCW Precursive 6" panose="03050602040000000000" pitchFamily="66" charset="0"/>
              </a:rPr>
              <a:t>-e sound words?</a:t>
            </a:r>
          </a:p>
          <a:p>
            <a:endParaRPr lang="en-GB" sz="2200" dirty="0">
              <a:latin typeface="CCW Precursive 6" panose="03050602040000000000" pitchFamily="66" charset="0"/>
            </a:endParaRPr>
          </a:p>
          <a:p>
            <a:r>
              <a:rPr lang="en-GB" sz="2200" dirty="0" smtClean="0">
                <a:solidFill>
                  <a:srgbClr val="C00000"/>
                </a:solidFill>
                <a:latin typeface="CCW Precursive 6" panose="03050602040000000000" pitchFamily="66" charset="0"/>
              </a:rPr>
              <a:t>Remember</a:t>
            </a:r>
            <a:r>
              <a:rPr lang="en-GB" sz="2200" dirty="0" smtClean="0">
                <a:latin typeface="CCW Precursive 6" panose="03050602040000000000" pitchFamily="66" charset="0"/>
              </a:rPr>
              <a:t> your capital letter and full stop</a:t>
            </a:r>
            <a:r>
              <a:rPr lang="en-GB" sz="2200" dirty="0">
                <a:latin typeface="CCW Precursive 6" panose="03050602040000000000" pitchFamily="66" charset="0"/>
              </a:rPr>
              <a:t>.</a:t>
            </a:r>
            <a:endParaRPr lang="en-GB" sz="2200" dirty="0">
              <a:latin typeface="CCW Precursive 6" panose="03050602040000000000" pitchFamily="66" charset="0"/>
            </a:endParaRPr>
          </a:p>
          <a:p>
            <a:endParaRPr lang="en-GB" sz="2200" dirty="0" smtClean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solidFill>
                <a:srgbClr val="FFC000"/>
              </a:solidFill>
              <a:latin typeface="CCW Precursive 6" panose="03050602040000000000" pitchFamily="66" charset="0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966235" y="3475311"/>
            <a:ext cx="101259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       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	</a:t>
            </a:r>
            <a:r>
              <a:rPr lang="en-GB" sz="2200" dirty="0">
                <a:solidFill>
                  <a:prstClr val="black"/>
                </a:solidFill>
                <a:latin typeface="CCW Precursive 6" panose="03050602040000000000" pitchFamily="66" charset="0"/>
              </a:rPr>
              <a:t>	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del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t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>
                <a:solidFill>
                  <a:prstClr val="black"/>
                </a:solidFill>
                <a:latin typeface="CCW Precursive 6" panose="03050602040000000000" pitchFamily="66" charset="0"/>
              </a:rPr>
              <a:t> 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		athl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t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 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	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	 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concr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t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endParaRPr lang="en-GB" sz="2200" dirty="0">
              <a:solidFill>
                <a:prstClr val="black"/>
              </a:solidFill>
              <a:latin typeface="CCW Precursive 6" panose="03050602040000000000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77333" y="208468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7200" b="1" dirty="0" err="1">
                <a:solidFill>
                  <a:srgbClr val="5FCBEF"/>
                </a:solidFill>
                <a:latin typeface="CCW Precursive 6" panose="03050602040000000000" pitchFamily="66" charset="0"/>
              </a:rPr>
              <a:t>e</a:t>
            </a:r>
            <a:r>
              <a:rPr lang="en-GB" sz="72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_e</a:t>
            </a:r>
            <a:r>
              <a:rPr lang="en-GB" sz="2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letters that make one sound.</a:t>
            </a:r>
            <a:b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This is a split </a:t>
            </a:r>
            <a:r>
              <a:rPr lang="en-GB" sz="2000" b="1" u="sng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digraph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.</a:t>
            </a:r>
            <a:b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015" y="1794013"/>
            <a:ext cx="3949434" cy="15443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474" y="2110216"/>
            <a:ext cx="1711325" cy="122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0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Split digraphs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7332" y="1621754"/>
            <a:ext cx="8576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CW Precursive 6" panose="03050602040000000000" pitchFamily="66" charset="0"/>
              </a:rPr>
              <a:t>Write what you see in each picture. Each one contains a split digraph.</a:t>
            </a:r>
            <a:endParaRPr lang="en-GB" sz="2000" dirty="0">
              <a:latin typeface="CCW Precursive 6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637" y="4550839"/>
            <a:ext cx="1846215" cy="17497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83203"/>
          <a:stretch/>
        </p:blipFill>
        <p:spPr>
          <a:xfrm>
            <a:off x="5173165" y="2339397"/>
            <a:ext cx="1065887" cy="20324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898" y="2677622"/>
            <a:ext cx="1744860" cy="13560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891" y="2726459"/>
            <a:ext cx="1872153" cy="1258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406" y="4365885"/>
            <a:ext cx="334327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Split digraphs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7332" y="1621754"/>
            <a:ext cx="8576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CW Precursive 6" panose="03050602040000000000" pitchFamily="66" charset="0"/>
              </a:rPr>
              <a:t>Write what you see in each picture. Each one contains a split digraph.</a:t>
            </a:r>
            <a:endParaRPr lang="en-GB" sz="2000" dirty="0">
              <a:latin typeface="CCW Precursive 6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637" y="4550839"/>
            <a:ext cx="1846215" cy="17497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83203"/>
          <a:stretch/>
        </p:blipFill>
        <p:spPr>
          <a:xfrm>
            <a:off x="5173165" y="2339397"/>
            <a:ext cx="1065887" cy="20324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898" y="2677622"/>
            <a:ext cx="1744860" cy="13560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891" y="2726459"/>
            <a:ext cx="1872153" cy="1258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406" y="4365885"/>
            <a:ext cx="3343275" cy="23526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083509" y="4818947"/>
            <a:ext cx="4409992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CCW Precursive 6" panose="03050602040000000000" pitchFamily="66" charset="0"/>
              </a:rPr>
              <a:t>c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a</a:t>
            </a:r>
            <a:r>
              <a:rPr lang="en-GB" sz="2200" dirty="0" smtClean="0">
                <a:latin typeface="CCW Precursive 6" panose="03050602040000000000" pitchFamily="66" charset="0"/>
              </a:rPr>
              <a:t>k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latin typeface="CCW Precursive 6" panose="03050602040000000000" pitchFamily="66" charset="0"/>
              </a:rPr>
              <a:t> 	</a:t>
            </a:r>
            <a:r>
              <a:rPr lang="en-GB" sz="2200" dirty="0" smtClean="0">
                <a:latin typeface="CCW Precursive 6" panose="03050602040000000000" pitchFamily="66" charset="0"/>
              </a:rPr>
              <a:t>sn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a</a:t>
            </a:r>
            <a:r>
              <a:rPr lang="en-GB" sz="2200" dirty="0" smtClean="0">
                <a:latin typeface="CCW Precursive 6" panose="03050602040000000000" pitchFamily="66" charset="0"/>
              </a:rPr>
              <a:t>k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latin typeface="CCW Precursive 6" panose="03050602040000000000" pitchFamily="66" charset="0"/>
              </a:rPr>
              <a:t>	 ph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o</a:t>
            </a:r>
            <a:r>
              <a:rPr lang="en-GB" sz="2200" dirty="0" smtClean="0">
                <a:latin typeface="CCW Precursive 6" panose="03050602040000000000" pitchFamily="66" charset="0"/>
              </a:rPr>
              <a:t>n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endParaRPr lang="en-GB" sz="2200" dirty="0" smtClean="0">
              <a:solidFill>
                <a:srgbClr val="FF0000"/>
              </a:solidFill>
              <a:latin typeface="CCW Precursive 6" panose="03050602040000000000" pitchFamily="66" charset="0"/>
            </a:endParaRPr>
          </a:p>
          <a:p>
            <a:endParaRPr lang="en-GB" sz="2200" dirty="0" smtClean="0">
              <a:latin typeface="CCW Precursive 6" panose="03050602040000000000" pitchFamily="66" charset="0"/>
            </a:endParaRPr>
          </a:p>
          <a:p>
            <a:endParaRPr lang="en-GB" sz="2200" dirty="0">
              <a:latin typeface="CCW Precursive 6" panose="03050602040000000000" pitchFamily="66" charset="0"/>
            </a:endParaRPr>
          </a:p>
          <a:p>
            <a:r>
              <a:rPr lang="en-GB" sz="2200" dirty="0" smtClean="0">
                <a:latin typeface="CCW Precursive 6" panose="03050602040000000000" pitchFamily="66" charset="0"/>
              </a:rPr>
              <a:t>c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u</a:t>
            </a:r>
            <a:r>
              <a:rPr lang="en-GB" sz="2200" dirty="0" smtClean="0">
                <a:latin typeface="CCW Precursive 6" panose="03050602040000000000" pitchFamily="66" charset="0"/>
              </a:rPr>
              <a:t>b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>
                <a:latin typeface="CCW Precursive 6" panose="03050602040000000000" pitchFamily="66" charset="0"/>
              </a:rPr>
              <a:t> </a:t>
            </a:r>
            <a:r>
              <a:rPr lang="en-GB" sz="2200" dirty="0" smtClean="0">
                <a:latin typeface="CCW Precursive 6" panose="03050602040000000000" pitchFamily="66" charset="0"/>
              </a:rPr>
              <a:t>	athl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latin typeface="CCW Precursive 6" panose="03050602040000000000" pitchFamily="66" charset="0"/>
              </a:rPr>
              <a:t>t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latin typeface="CCW Precursive 6" panose="03050602040000000000" pitchFamily="66" charset="0"/>
              </a:rPr>
              <a:t>	 </a:t>
            </a:r>
            <a:r>
              <a:rPr lang="en-GB" sz="2200" dirty="0" smtClean="0">
                <a:latin typeface="CCW Precursive 6" panose="03050602040000000000" pitchFamily="66" charset="0"/>
              </a:rPr>
              <a:t>sl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i</a:t>
            </a:r>
            <a:r>
              <a:rPr lang="en-GB" sz="2200" dirty="0" smtClean="0">
                <a:latin typeface="CCW Precursive 6" panose="03050602040000000000" pitchFamily="66" charset="0"/>
              </a:rPr>
              <a:t>d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 	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0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CW Precursive 6" panose="03050602040000000000" pitchFamily="66" charset="0"/>
              </a:rPr>
              <a:t>Split digraph hunt</a:t>
            </a:r>
            <a:br>
              <a:rPr lang="en-GB" dirty="0"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03014" y="2343855"/>
            <a:ext cx="934187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Count how many split 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digraphs you can find in a book. Make a list of the words.</a:t>
            </a:r>
          </a:p>
          <a:p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Which split digraph did you find the most of?</a:t>
            </a:r>
          </a:p>
          <a:p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latin typeface="CCW Precursive 6" panose="03050602040000000000" pitchFamily="66" charset="0"/>
              <a:ea typeface="+mj-ea"/>
              <a:cs typeface="+mj-cs"/>
            </a:endParaRPr>
          </a:p>
          <a:p>
            <a:r>
              <a:rPr lang="en-GB" sz="2200" dirty="0" smtClean="0">
                <a:solidFill>
                  <a:srgbClr val="FFC000"/>
                </a:solidFill>
                <a:latin typeface="CCW Precursive 6" panose="03050602040000000000" pitchFamily="66" charset="0"/>
                <a:ea typeface="+mj-ea"/>
                <a:cs typeface="+mj-cs"/>
              </a:rPr>
              <a:t>Challenge: 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Can you use any in a sentence?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1329" y="409100"/>
            <a:ext cx="1327826" cy="1132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155" y="861311"/>
            <a:ext cx="1395917" cy="880846"/>
          </a:xfrm>
          <a:prstGeom prst="rect">
            <a:avLst/>
          </a:prstGeom>
        </p:spPr>
      </p:pic>
      <p:sp>
        <p:nvSpPr>
          <p:cNvPr id="2" name="AutoShape 2" descr="Bedtime stories | Personalised books for young childr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5596" y="4017478"/>
            <a:ext cx="1391101" cy="136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6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7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Sight word splat-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Ask your grown up to say a sight word and see how quickly you can point to it.</a:t>
            </a: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62949" y="2583543"/>
            <a:ext cx="4334840" cy="21903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CCW Precursive 6" panose="03050602040000000000" pitchFamily="66" charset="0"/>
              </a:rPr>
              <a:t>y</a:t>
            </a:r>
            <a:r>
              <a:rPr lang="en-GB" sz="3200" dirty="0" smtClean="0">
                <a:latin typeface="CCW Precursive 6" panose="03050602040000000000" pitchFamily="66" charset="0"/>
              </a:rPr>
              <a:t>our 			here</a:t>
            </a:r>
            <a:r>
              <a:rPr lang="en-GB" sz="3200" dirty="0" smtClean="0">
                <a:latin typeface="CCW Precursive 6" panose="03050602040000000000" pitchFamily="66" charset="0"/>
              </a:rPr>
              <a:t>		</a:t>
            </a:r>
          </a:p>
          <a:p>
            <a:pPr marL="0" indent="0">
              <a:buNone/>
            </a:pP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	Mr</a:t>
            </a:r>
            <a:r>
              <a:rPr lang="en-GB" sz="3200" dirty="0" smtClean="0">
                <a:latin typeface="CCW Precursive 6" panose="03050602040000000000" pitchFamily="66" charset="0"/>
              </a:rPr>
              <a:t>		</a:t>
            </a:r>
            <a:r>
              <a:rPr lang="en-GB" sz="3200" dirty="0" smtClean="0">
                <a:latin typeface="CCW Precursive 6" panose="03050602040000000000" pitchFamily="66" charset="0"/>
              </a:rPr>
              <a:t>their </a:t>
            </a: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Mrs</a:t>
            </a:r>
            <a:r>
              <a:rPr lang="en-GB" sz="3200" dirty="0" smtClean="0">
                <a:latin typeface="CCW Precursive 6" panose="03050602040000000000" pitchFamily="66" charset="0"/>
              </a:rPr>
              <a:t>								</a:t>
            </a:r>
            <a:r>
              <a:rPr lang="en-GB" sz="3200" dirty="0" smtClean="0">
                <a:latin typeface="CCW Precursive 6" panose="03050602040000000000" pitchFamily="66" charset="0"/>
              </a:rPr>
              <a:t>			people</a:t>
            </a:r>
            <a:endParaRPr lang="en-GB" sz="3200" dirty="0" smtClean="0">
              <a:latin typeface="CCW Precursive 6" panose="0305060204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481945"/>
            <a:ext cx="633548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CW Precursive 6" panose="03050602040000000000" pitchFamily="66" charset="0"/>
              </a:rPr>
              <a:t>Fill in the gaps in the sentences using the sight words in the box.</a:t>
            </a:r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>
                <a:latin typeface="CCW Precursive 6" panose="03050602040000000000" pitchFamily="66" charset="0"/>
              </a:rPr>
              <a:t> </a:t>
            </a:r>
          </a:p>
          <a:p>
            <a:r>
              <a:rPr lang="en-GB" sz="2000" dirty="0">
                <a:latin typeface="CCW Precursive 6" panose="03050602040000000000" pitchFamily="66" charset="0"/>
              </a:rPr>
              <a:t>I wanted to go to ______ house.</a:t>
            </a: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r>
              <a:rPr lang="en-GB" sz="2000" dirty="0" smtClean="0">
                <a:latin typeface="CCW Precursive 6" panose="03050602040000000000" pitchFamily="66" charset="0"/>
              </a:rPr>
              <a:t>The </a:t>
            </a:r>
            <a:r>
              <a:rPr lang="en-GB" sz="2000" dirty="0">
                <a:latin typeface="CCW Precursive 6" panose="03050602040000000000" pitchFamily="66" charset="0"/>
              </a:rPr>
              <a:t>bus took the ______ to town.</a:t>
            </a: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r>
              <a:rPr lang="en-GB" sz="2000" dirty="0" smtClean="0">
                <a:latin typeface="CCW Precursive 6" panose="03050602040000000000" pitchFamily="66" charset="0"/>
              </a:rPr>
              <a:t>_____ </a:t>
            </a:r>
            <a:r>
              <a:rPr lang="en-GB" sz="2000" dirty="0">
                <a:latin typeface="CCW Precursive 6" panose="03050602040000000000" pitchFamily="66" charset="0"/>
              </a:rPr>
              <a:t>is the pen you were looking for.</a:t>
            </a: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r>
              <a:rPr lang="en-GB" sz="2000" dirty="0" smtClean="0">
                <a:latin typeface="CCW Precursive 6" panose="03050602040000000000" pitchFamily="66" charset="0"/>
              </a:rPr>
              <a:t>He </a:t>
            </a:r>
            <a:r>
              <a:rPr lang="en-GB" sz="2000" dirty="0">
                <a:latin typeface="CCW Precursive 6" panose="03050602040000000000" pitchFamily="66" charset="0"/>
              </a:rPr>
              <a:t>is ____ Smith</a:t>
            </a: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r>
              <a:rPr lang="en-GB" sz="2000" dirty="0" smtClean="0">
                <a:latin typeface="CCW Precursive 6" panose="03050602040000000000" pitchFamily="66" charset="0"/>
              </a:rPr>
              <a:t>That </a:t>
            </a:r>
            <a:r>
              <a:rPr lang="en-GB" sz="2000" dirty="0">
                <a:latin typeface="CCW Precursive 6" panose="03050602040000000000" pitchFamily="66" charset="0"/>
              </a:rPr>
              <a:t>lady is called ______ Jones.</a:t>
            </a:r>
            <a:endParaRPr lang="en-GB" sz="2000" dirty="0"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95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7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Sight word splat-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Ask your grown up to say a sight word and see how quickly you can point to it.</a:t>
            </a: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62949" y="2583543"/>
            <a:ext cx="4334840" cy="21903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CCW Precursive 6" panose="03050602040000000000" pitchFamily="66" charset="0"/>
              </a:rPr>
              <a:t>y</a:t>
            </a:r>
            <a:r>
              <a:rPr lang="en-GB" sz="3200" dirty="0" smtClean="0">
                <a:latin typeface="CCW Precursive 6" panose="03050602040000000000" pitchFamily="66" charset="0"/>
              </a:rPr>
              <a:t>our 			here</a:t>
            </a:r>
            <a:r>
              <a:rPr lang="en-GB" sz="3200" dirty="0" smtClean="0">
                <a:latin typeface="CCW Precursive 6" panose="03050602040000000000" pitchFamily="66" charset="0"/>
              </a:rPr>
              <a:t>		</a:t>
            </a:r>
          </a:p>
          <a:p>
            <a:pPr marL="0" indent="0">
              <a:buNone/>
            </a:pP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	Mr</a:t>
            </a:r>
            <a:r>
              <a:rPr lang="en-GB" sz="3200" dirty="0" smtClean="0">
                <a:latin typeface="CCW Precursive 6" panose="03050602040000000000" pitchFamily="66" charset="0"/>
              </a:rPr>
              <a:t>		</a:t>
            </a:r>
            <a:r>
              <a:rPr lang="en-GB" sz="3200" dirty="0" smtClean="0">
                <a:latin typeface="CCW Precursive 6" panose="03050602040000000000" pitchFamily="66" charset="0"/>
              </a:rPr>
              <a:t>their </a:t>
            </a: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Mrs</a:t>
            </a:r>
            <a:r>
              <a:rPr lang="en-GB" sz="3200" dirty="0" smtClean="0">
                <a:latin typeface="CCW Precursive 6" panose="03050602040000000000" pitchFamily="66" charset="0"/>
              </a:rPr>
              <a:t>								</a:t>
            </a:r>
            <a:r>
              <a:rPr lang="en-GB" sz="3200" dirty="0" smtClean="0">
                <a:latin typeface="CCW Precursive 6" panose="03050602040000000000" pitchFamily="66" charset="0"/>
              </a:rPr>
              <a:t>			people</a:t>
            </a:r>
            <a:endParaRPr lang="en-GB" sz="3200" dirty="0" smtClean="0">
              <a:latin typeface="CCW Precursive 6" panose="0305060204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481945"/>
            <a:ext cx="633548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CW Precursive 6" panose="03050602040000000000" pitchFamily="66" charset="0"/>
              </a:rPr>
              <a:t>Fill in the gaps in the sentences using the sight words in the box.</a:t>
            </a:r>
            <a:endParaRPr lang="en-GB" dirty="0">
              <a:latin typeface="CCW Precursive 6" panose="03050602040000000000" pitchFamily="66" charset="0"/>
            </a:endParaRPr>
          </a:p>
          <a:p>
            <a:r>
              <a:rPr lang="en-GB" dirty="0">
                <a:latin typeface="CCW Precursive 6" panose="03050602040000000000" pitchFamily="66" charset="0"/>
              </a:rPr>
              <a:t> </a:t>
            </a:r>
          </a:p>
          <a:p>
            <a:r>
              <a:rPr lang="en-GB" sz="2000" dirty="0">
                <a:latin typeface="CCW Precursive 6" panose="03050602040000000000" pitchFamily="66" charset="0"/>
              </a:rPr>
              <a:t>I wanted to go to </a:t>
            </a:r>
            <a:r>
              <a:rPr lang="en-GB" sz="2000" u="sng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your</a:t>
            </a:r>
            <a:r>
              <a:rPr lang="en-GB" sz="2000" dirty="0" smtClean="0">
                <a:latin typeface="CCW Precursive 6" panose="03050602040000000000" pitchFamily="66" charset="0"/>
              </a:rPr>
              <a:t> house</a:t>
            </a:r>
            <a:r>
              <a:rPr lang="en-GB" sz="2000" dirty="0">
                <a:latin typeface="CCW Precursive 6" panose="03050602040000000000" pitchFamily="66" charset="0"/>
              </a:rPr>
              <a:t>.</a:t>
            </a: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r>
              <a:rPr lang="en-GB" sz="2000" dirty="0" smtClean="0">
                <a:latin typeface="CCW Precursive 6" panose="03050602040000000000" pitchFamily="66" charset="0"/>
              </a:rPr>
              <a:t>The </a:t>
            </a:r>
            <a:r>
              <a:rPr lang="en-GB" sz="2000" dirty="0">
                <a:latin typeface="CCW Precursive 6" panose="03050602040000000000" pitchFamily="66" charset="0"/>
              </a:rPr>
              <a:t>bus took the </a:t>
            </a:r>
            <a:r>
              <a:rPr lang="en-GB" sz="2000" u="sng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people</a:t>
            </a:r>
            <a:r>
              <a:rPr lang="en-GB" sz="2000" dirty="0" smtClean="0">
                <a:latin typeface="CCW Precursive 6" panose="03050602040000000000" pitchFamily="66" charset="0"/>
              </a:rPr>
              <a:t> </a:t>
            </a:r>
            <a:r>
              <a:rPr lang="en-GB" sz="2000" dirty="0">
                <a:latin typeface="CCW Precursive 6" panose="03050602040000000000" pitchFamily="66" charset="0"/>
              </a:rPr>
              <a:t>to town.</a:t>
            </a: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r>
              <a:rPr lang="en-GB" sz="2000" u="sng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Here</a:t>
            </a:r>
            <a:r>
              <a:rPr lang="en-GB" sz="2000" dirty="0" smtClean="0">
                <a:latin typeface="CCW Precursive 6" panose="03050602040000000000" pitchFamily="66" charset="0"/>
              </a:rPr>
              <a:t> </a:t>
            </a:r>
            <a:r>
              <a:rPr lang="en-GB" sz="2000" dirty="0">
                <a:latin typeface="CCW Precursive 6" panose="03050602040000000000" pitchFamily="66" charset="0"/>
              </a:rPr>
              <a:t>is the pen you were looking for.</a:t>
            </a: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r>
              <a:rPr lang="en-GB" sz="2000" dirty="0" smtClean="0">
                <a:latin typeface="CCW Precursive 6" panose="03050602040000000000" pitchFamily="66" charset="0"/>
              </a:rPr>
              <a:t>He </a:t>
            </a:r>
            <a:r>
              <a:rPr lang="en-GB" sz="2000" dirty="0">
                <a:latin typeface="CCW Precursive 6" panose="03050602040000000000" pitchFamily="66" charset="0"/>
              </a:rPr>
              <a:t>is </a:t>
            </a:r>
            <a:r>
              <a:rPr lang="en-GB" sz="2000" u="sng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Mr</a:t>
            </a:r>
            <a:r>
              <a:rPr lang="en-GB" sz="2000" dirty="0" smtClean="0">
                <a:latin typeface="CCW Precursive 6" panose="03050602040000000000" pitchFamily="66" charset="0"/>
              </a:rPr>
              <a:t> </a:t>
            </a:r>
            <a:r>
              <a:rPr lang="en-GB" sz="2000" dirty="0">
                <a:latin typeface="CCW Precursive 6" panose="03050602040000000000" pitchFamily="66" charset="0"/>
              </a:rPr>
              <a:t>Smith</a:t>
            </a: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r>
              <a:rPr lang="en-GB" sz="2000" dirty="0" smtClean="0">
                <a:latin typeface="CCW Precursive 6" panose="03050602040000000000" pitchFamily="66" charset="0"/>
              </a:rPr>
              <a:t>That </a:t>
            </a:r>
            <a:r>
              <a:rPr lang="en-GB" sz="2000" dirty="0">
                <a:latin typeface="CCW Precursive 6" panose="03050602040000000000" pitchFamily="66" charset="0"/>
              </a:rPr>
              <a:t>lady is called </a:t>
            </a:r>
            <a:r>
              <a:rPr lang="en-GB" sz="2000" u="sng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Mrs</a:t>
            </a:r>
            <a:r>
              <a:rPr lang="en-GB" sz="2000" dirty="0" smtClean="0">
                <a:latin typeface="CCW Precursive 6" panose="03050602040000000000" pitchFamily="66" charset="0"/>
              </a:rPr>
              <a:t> </a:t>
            </a:r>
            <a:r>
              <a:rPr lang="en-GB" sz="2000" dirty="0">
                <a:latin typeface="CCW Precursive 6" panose="03050602040000000000" pitchFamily="66" charset="0"/>
              </a:rPr>
              <a:t>Jones.</a:t>
            </a:r>
            <a:endParaRPr lang="en-GB" sz="2000" dirty="0"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09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477</TotalTime>
  <Words>299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CCW Precursive 6</vt:lpstr>
      <vt:lpstr>Trebuchet MS</vt:lpstr>
      <vt:lpstr>Wingdings 3</vt:lpstr>
      <vt:lpstr>Facet</vt:lpstr>
      <vt:lpstr>Year 1 Phonics</vt:lpstr>
      <vt:lpstr>Can you still…</vt:lpstr>
      <vt:lpstr>u_e- two letters that make one sound. This is a split digraph. </vt:lpstr>
      <vt:lpstr>PowerPoint Presentation</vt:lpstr>
      <vt:lpstr>Split digraphs </vt:lpstr>
      <vt:lpstr>Split digraphs </vt:lpstr>
      <vt:lpstr>Split digraph hunt </vt:lpstr>
      <vt:lpstr>Sight word splat- Ask your grown up to say a sight word and see how quickly you can point to it.</vt:lpstr>
      <vt:lpstr>Sight word splat- Ask your grown up to say a sight word and see how quickly you can point to it.</vt:lpstr>
      <vt:lpstr>Useful website games: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Phonics</dc:title>
  <dc:creator>Administrator</dc:creator>
  <cp:lastModifiedBy>Grace Arnall</cp:lastModifiedBy>
  <cp:revision>39</cp:revision>
  <dcterms:created xsi:type="dcterms:W3CDTF">2020-09-16T18:12:18Z</dcterms:created>
  <dcterms:modified xsi:type="dcterms:W3CDTF">2020-11-26T21:04:13Z</dcterms:modified>
</cp:coreProperties>
</file>