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72" r:id="rId12"/>
    <p:sldId id="278" r:id="rId13"/>
    <p:sldId id="276" r:id="rId14"/>
    <p:sldId id="26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4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onicsplay.co.uk/resources/phase/3/flashcards-speed-trials" TargetMode="External"/><Relationship Id="rId2" Type="http://schemas.openxmlformats.org/officeDocument/2006/relationships/hyperlink" Target="https://www.phonicsplay.co.uk/resources/phase/3/buried-treasur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honicsplay.co.uk/resources/phase/3/tricky-word-truck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rgbClr val="5FCBEF"/>
                </a:solidFill>
                <a:latin typeface="CCW Precursive 6" panose="03050602040000000000" pitchFamily="66" charset="0"/>
              </a:rPr>
              <a:t>Year 1 Phonics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lvl="0" algn="ctr">
              <a:buClr>
                <a:srgbClr val="5FCBEF"/>
              </a:buClr>
            </a:pPr>
            <a:r>
              <a:rPr lang="en-GB" sz="40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CW Precursive 6" panose="03050602040000000000" pitchFamily="66" charset="0"/>
              </a:rPr>
              <a:t>Focus:</a:t>
            </a:r>
            <a:endParaRPr lang="en-GB" sz="4000" dirty="0">
              <a:solidFill>
                <a:prstClr val="black">
                  <a:lumMod val="50000"/>
                  <a:lumOff val="50000"/>
                </a:prstClr>
              </a:solidFill>
              <a:latin typeface="CCW Precursive 6" panose="03050602040000000000" pitchFamily="66" charset="0"/>
            </a:endParaRPr>
          </a:p>
          <a:p>
            <a:pPr lvl="0" algn="ctr">
              <a:buClr>
                <a:srgbClr val="5FCBEF"/>
              </a:buClr>
            </a:pPr>
            <a:r>
              <a:rPr lang="en-GB" sz="4000" dirty="0">
                <a:solidFill>
                  <a:prstClr val="black">
                    <a:lumMod val="50000"/>
                    <a:lumOff val="50000"/>
                  </a:prstClr>
                </a:solidFill>
                <a:latin typeface="CCW Precursive 6" panose="03050602040000000000" pitchFamily="66" charset="0"/>
              </a:rPr>
              <a:t> </a:t>
            </a:r>
            <a:r>
              <a:rPr lang="en-GB" sz="40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CW Precursive 6" panose="03050602040000000000" pitchFamily="66" charset="0"/>
              </a:rPr>
              <a:t>Recap phase 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63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261076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Thurs</a:t>
            </a:r>
            <a:r>
              <a:rPr lang="en-GB" sz="6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day</a:t>
            </a:r>
            <a: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/>
            </a:r>
            <a:b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</a:b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77332" y="1621754"/>
            <a:ext cx="8576337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>
                <a:solidFill>
                  <a:srgbClr val="00B0F0"/>
                </a:solidFill>
                <a:latin typeface="CCW Precursive 6" panose="03050602040000000000" pitchFamily="66" charset="0"/>
              </a:rPr>
              <a:t>a-e, e-e, i-e, o-e, u-e</a:t>
            </a:r>
            <a:endParaRPr lang="en-GB" sz="2000" dirty="0">
              <a:solidFill>
                <a:schemeClr val="bg1">
                  <a:lumMod val="50000"/>
                </a:schemeClr>
              </a:solidFill>
              <a:latin typeface="CCW Precursive 6" panose="03050602040000000000" pitchFamily="66" charset="0"/>
            </a:endParaRPr>
          </a:p>
          <a:p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CCW Precursive 6" panose="03050602040000000000" pitchFamily="66" charset="0"/>
              </a:rPr>
              <a:t>Can you write a word for each of the sounds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  <a:latin typeface="CCW Precursive 6" panose="03050602040000000000" pitchFamily="66" charset="0"/>
              </a:rPr>
              <a:t>? If you are stuck, use the pictures below.</a:t>
            </a:r>
            <a:endParaRPr lang="en-GB" sz="2000" dirty="0">
              <a:solidFill>
                <a:schemeClr val="bg1">
                  <a:lumMod val="50000"/>
                </a:schemeClr>
              </a:solidFill>
              <a:latin typeface="CCW Precursive 6" panose="03050602040000000000" pitchFamily="66" charset="0"/>
            </a:endParaRPr>
          </a:p>
          <a:p>
            <a:endParaRPr lang="en-GB" sz="2000" dirty="0" smtClean="0">
              <a:latin typeface="CCW Precursive 6" panose="03050602040000000000" pitchFamily="66" charset="0"/>
            </a:endParaRPr>
          </a:p>
          <a:p>
            <a:endParaRPr lang="en-GB" sz="2000" dirty="0" smtClean="0">
              <a:latin typeface="CCW Precursive 6" panose="03050602040000000000" pitchFamily="66" charset="0"/>
            </a:endParaRPr>
          </a:p>
          <a:p>
            <a:endParaRPr lang="en-GB" sz="2000" dirty="0">
              <a:latin typeface="CCW Precursive 6" panose="03050602040000000000" pitchFamily="66" charset="0"/>
            </a:endParaRPr>
          </a:p>
          <a:p>
            <a:endParaRPr lang="en-GB" sz="2000" dirty="0" smtClean="0">
              <a:latin typeface="CCW Precursive 6" panose="03050602040000000000" pitchFamily="66" charset="0"/>
            </a:endParaRPr>
          </a:p>
          <a:p>
            <a:endParaRPr lang="en-GB" sz="2000" dirty="0">
              <a:latin typeface="CCW Precursive 6" panose="03050602040000000000" pitchFamily="66" charset="0"/>
            </a:endParaRPr>
          </a:p>
          <a:p>
            <a:endParaRPr lang="en-GB" sz="2000" dirty="0">
              <a:latin typeface="CCW Precursive 6" panose="03050602040000000000" pitchFamily="66" charset="0"/>
            </a:endParaRPr>
          </a:p>
          <a:p>
            <a:endParaRPr lang="en-GB" sz="2000" dirty="0" smtClean="0">
              <a:latin typeface="CCW Precursive 6" panose="03050602040000000000" pitchFamily="66" charset="0"/>
            </a:endParaRPr>
          </a:p>
          <a:p>
            <a:endParaRPr lang="en-GB" sz="2000" dirty="0">
              <a:latin typeface="CCW Precursive 6" panose="03050602040000000000" pitchFamily="66" charset="0"/>
            </a:endParaRPr>
          </a:p>
          <a:p>
            <a:endParaRPr lang="en-GB" sz="2000" dirty="0">
              <a:latin typeface="CCW Precursive 6" panose="03050602040000000000" pitchFamily="66" charset="0"/>
            </a:endParaRPr>
          </a:p>
          <a:p>
            <a:r>
              <a:rPr lang="en-GB" sz="2000" dirty="0">
                <a:solidFill>
                  <a:srgbClr val="FFC000"/>
                </a:solidFill>
                <a:latin typeface="CCW Precursive 6" panose="03050602040000000000" pitchFamily="66" charset="0"/>
              </a:rPr>
              <a:t>Challenge- </a:t>
            </a:r>
            <a:r>
              <a:rPr lang="en-GB" sz="2000" dirty="0" smtClean="0">
                <a:solidFill>
                  <a:srgbClr val="FFC000"/>
                </a:solidFill>
                <a:latin typeface="CCW Precursive 6" panose="03050602040000000000" pitchFamily="66" charset="0"/>
              </a:rPr>
              <a:t>Can you write a sentence using one of your words?</a:t>
            </a:r>
            <a:endParaRPr lang="en-GB" sz="2000" dirty="0">
              <a:solidFill>
                <a:srgbClr val="FFC000"/>
              </a:solidFill>
              <a:latin typeface="CCW Precursive 6" panose="03050602040000000000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66845" r="24998"/>
          <a:stretch/>
        </p:blipFill>
        <p:spPr>
          <a:xfrm>
            <a:off x="2073776" y="2958327"/>
            <a:ext cx="6357168" cy="152835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64378" y="4486681"/>
            <a:ext cx="8515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 smtClean="0">
                <a:latin typeface="CCW Precursive 6" panose="03050602040000000000" pitchFamily="66" charset="0"/>
              </a:rPr>
              <a:t>(even)</a:t>
            </a:r>
            <a:endParaRPr lang="en-GB" sz="1400" dirty="0">
              <a:latin typeface="CCW Precursive 6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43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261076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0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Thursday</a:t>
            </a:r>
            <a: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/>
            </a:r>
            <a:b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</a:b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77332" y="1621754"/>
            <a:ext cx="85763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CCW Precursive 6" panose="03050602040000000000" pitchFamily="66" charset="0"/>
              </a:rPr>
              <a:t>Write what you see in each picture. Each one contains a split digraph.</a:t>
            </a:r>
            <a:endParaRPr lang="en-GB" sz="2000" dirty="0">
              <a:latin typeface="CCW Precursive 6" panose="03050602040000000000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0637" y="4550839"/>
            <a:ext cx="1846215" cy="17497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83203"/>
          <a:stretch/>
        </p:blipFill>
        <p:spPr>
          <a:xfrm>
            <a:off x="5173165" y="2339397"/>
            <a:ext cx="1065887" cy="203245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6898" y="2677622"/>
            <a:ext cx="1744860" cy="135600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891" y="2726459"/>
            <a:ext cx="1872153" cy="12583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0406" y="4365885"/>
            <a:ext cx="3343275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64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261076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0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Thursday</a:t>
            </a:r>
            <a: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/>
            </a:r>
            <a:b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</a:b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77332" y="1621754"/>
            <a:ext cx="85763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CCW Precursive 6" panose="03050602040000000000" pitchFamily="66" charset="0"/>
              </a:rPr>
              <a:t>Write what you see in each picture. Each one contains a split digraph.</a:t>
            </a:r>
            <a:endParaRPr lang="en-GB" sz="2000" dirty="0">
              <a:latin typeface="CCW Precursive 6" panose="03050602040000000000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0637" y="4550839"/>
            <a:ext cx="1846215" cy="17497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83203"/>
          <a:stretch/>
        </p:blipFill>
        <p:spPr>
          <a:xfrm>
            <a:off x="5173165" y="2339397"/>
            <a:ext cx="1065887" cy="203245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6898" y="2677622"/>
            <a:ext cx="1744860" cy="135600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891" y="2726459"/>
            <a:ext cx="1872153" cy="12583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0406" y="4365885"/>
            <a:ext cx="3343275" cy="235267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7083509" y="4818947"/>
            <a:ext cx="4409992" cy="1446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200" dirty="0">
                <a:latin typeface="CCW Precursive 6" panose="03050602040000000000" pitchFamily="66" charset="0"/>
              </a:rPr>
              <a:t>c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a</a:t>
            </a:r>
            <a:r>
              <a:rPr lang="en-GB" sz="2200" dirty="0" smtClean="0">
                <a:latin typeface="CCW Precursive 6" panose="03050602040000000000" pitchFamily="66" charset="0"/>
              </a:rPr>
              <a:t>k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e</a:t>
            </a:r>
            <a:r>
              <a:rPr lang="en-GB" sz="2200" dirty="0" smtClean="0">
                <a:latin typeface="CCW Precursive 6" panose="03050602040000000000" pitchFamily="66" charset="0"/>
              </a:rPr>
              <a:t> 	sn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a</a:t>
            </a:r>
            <a:r>
              <a:rPr lang="en-GB" sz="2200" dirty="0" smtClean="0">
                <a:latin typeface="CCW Precursive 6" panose="03050602040000000000" pitchFamily="66" charset="0"/>
              </a:rPr>
              <a:t>k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e</a:t>
            </a:r>
            <a:r>
              <a:rPr lang="en-GB" sz="2200" dirty="0" smtClean="0">
                <a:latin typeface="CCW Precursive 6" panose="03050602040000000000" pitchFamily="66" charset="0"/>
              </a:rPr>
              <a:t>	 ph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o</a:t>
            </a:r>
            <a:r>
              <a:rPr lang="en-GB" sz="2200" dirty="0" smtClean="0">
                <a:latin typeface="CCW Precursive 6" panose="03050602040000000000" pitchFamily="66" charset="0"/>
              </a:rPr>
              <a:t>n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e</a:t>
            </a:r>
          </a:p>
          <a:p>
            <a:endParaRPr lang="en-GB" sz="2200" dirty="0" smtClean="0">
              <a:latin typeface="CCW Precursive 6" panose="03050602040000000000" pitchFamily="66" charset="0"/>
            </a:endParaRPr>
          </a:p>
          <a:p>
            <a:endParaRPr lang="en-GB" sz="2200" dirty="0">
              <a:latin typeface="CCW Precursive 6" panose="03050602040000000000" pitchFamily="66" charset="0"/>
            </a:endParaRPr>
          </a:p>
          <a:p>
            <a:r>
              <a:rPr lang="en-GB" sz="2200" dirty="0" smtClean="0">
                <a:latin typeface="CCW Precursive 6" panose="03050602040000000000" pitchFamily="66" charset="0"/>
              </a:rPr>
              <a:t>c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u</a:t>
            </a:r>
            <a:r>
              <a:rPr lang="en-GB" sz="2200" dirty="0" smtClean="0">
                <a:latin typeface="CCW Precursive 6" panose="03050602040000000000" pitchFamily="66" charset="0"/>
              </a:rPr>
              <a:t>b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e</a:t>
            </a:r>
            <a:r>
              <a:rPr lang="en-GB" sz="2200" dirty="0">
                <a:latin typeface="CCW Precursive 6" panose="03050602040000000000" pitchFamily="66" charset="0"/>
              </a:rPr>
              <a:t> </a:t>
            </a:r>
            <a:r>
              <a:rPr lang="en-GB" sz="2200" dirty="0" smtClean="0">
                <a:latin typeface="CCW Precursive 6" panose="03050602040000000000" pitchFamily="66" charset="0"/>
              </a:rPr>
              <a:t>	athl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e</a:t>
            </a:r>
            <a:r>
              <a:rPr lang="en-GB" sz="2200" dirty="0" smtClean="0">
                <a:latin typeface="CCW Precursive 6" panose="03050602040000000000" pitchFamily="66" charset="0"/>
              </a:rPr>
              <a:t>t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e</a:t>
            </a:r>
            <a:r>
              <a:rPr lang="en-GB" sz="2200" dirty="0" smtClean="0">
                <a:latin typeface="CCW Precursive 6" panose="03050602040000000000" pitchFamily="66" charset="0"/>
              </a:rPr>
              <a:t>	 sl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i</a:t>
            </a:r>
            <a:r>
              <a:rPr lang="en-GB" sz="2200" dirty="0" smtClean="0">
                <a:latin typeface="CCW Precursive 6" panose="03050602040000000000" pitchFamily="66" charset="0"/>
              </a:rPr>
              <a:t>d</a:t>
            </a:r>
            <a:r>
              <a:rPr lang="en-GB" sz="2200" dirty="0" smtClean="0">
                <a:solidFill>
                  <a:srgbClr val="FF0000"/>
                </a:solidFill>
                <a:latin typeface="CCW Precursive 6" panose="03050602040000000000" pitchFamily="66" charset="0"/>
              </a:rPr>
              <a:t>e 	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805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CW Precursive 6" panose="03050602040000000000" pitchFamily="66" charset="0"/>
              </a:rPr>
              <a:t>Sight word hunt</a:t>
            </a:r>
            <a:r>
              <a:rPr lang="en-GB" dirty="0">
                <a:latin typeface="CCW Precursive 6" panose="03050602040000000000" pitchFamily="66" charset="0"/>
              </a:rPr>
              <a:t/>
            </a:r>
            <a:br>
              <a:rPr lang="en-GB" dirty="0">
                <a:latin typeface="CCW Precursive 6" panose="03050602040000000000" pitchFamily="66" charset="0"/>
              </a:rPr>
            </a:b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403014" y="2343855"/>
            <a:ext cx="9341877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 smtClean="0">
                <a:latin typeface="CCW Precursive 6" panose="03050602040000000000" pitchFamily="66" charset="0"/>
                <a:ea typeface="+mj-ea"/>
                <a:cs typeface="+mj-cs"/>
              </a:rPr>
              <a:t>Count how many split digraphs you can find in a book. Make a list of the words.</a:t>
            </a:r>
          </a:p>
          <a:p>
            <a:endParaRPr lang="en-GB" sz="2200" dirty="0">
              <a:latin typeface="CCW Precursive 6" panose="03050602040000000000" pitchFamily="66" charset="0"/>
              <a:ea typeface="+mj-ea"/>
              <a:cs typeface="+mj-cs"/>
            </a:endParaRPr>
          </a:p>
          <a:p>
            <a:endParaRPr lang="en-GB" sz="2200" dirty="0">
              <a:latin typeface="CCW Precursive 6" panose="03050602040000000000" pitchFamily="66" charset="0"/>
              <a:ea typeface="+mj-ea"/>
              <a:cs typeface="+mj-cs"/>
            </a:endParaRPr>
          </a:p>
          <a:p>
            <a:endParaRPr lang="en-GB" sz="2200" dirty="0" smtClean="0">
              <a:latin typeface="CCW Precursive 6" panose="03050602040000000000" pitchFamily="66" charset="0"/>
              <a:ea typeface="+mj-ea"/>
              <a:cs typeface="+mj-cs"/>
            </a:endParaRPr>
          </a:p>
          <a:p>
            <a:endParaRPr lang="en-GB" sz="2200" dirty="0">
              <a:latin typeface="CCW Precursive 6" panose="03050602040000000000" pitchFamily="66" charset="0"/>
              <a:ea typeface="+mj-ea"/>
              <a:cs typeface="+mj-cs"/>
            </a:endParaRPr>
          </a:p>
          <a:p>
            <a:endParaRPr lang="en-GB" sz="2200" dirty="0">
              <a:latin typeface="CCW Precursive 6" panose="03050602040000000000" pitchFamily="66" charset="0"/>
              <a:ea typeface="+mj-ea"/>
              <a:cs typeface="+mj-cs"/>
            </a:endParaRPr>
          </a:p>
          <a:p>
            <a:endParaRPr lang="en-GB" sz="2200" dirty="0" smtClean="0">
              <a:latin typeface="CCW Precursive 6" panose="03050602040000000000" pitchFamily="66" charset="0"/>
              <a:ea typeface="+mj-ea"/>
              <a:cs typeface="+mj-cs"/>
            </a:endParaRPr>
          </a:p>
          <a:p>
            <a:endParaRPr lang="en-GB" sz="2200" dirty="0" smtClean="0">
              <a:latin typeface="CCW Precursive 6" panose="03050602040000000000" pitchFamily="66" charset="0"/>
              <a:ea typeface="+mj-ea"/>
              <a:cs typeface="+mj-cs"/>
            </a:endParaRPr>
          </a:p>
          <a:p>
            <a:r>
              <a:rPr lang="en-GB" sz="2200" dirty="0" smtClean="0">
                <a:solidFill>
                  <a:srgbClr val="FFC000"/>
                </a:solidFill>
                <a:latin typeface="CCW Precursive 6" panose="03050602040000000000" pitchFamily="66" charset="0"/>
                <a:ea typeface="+mj-ea"/>
                <a:cs typeface="+mj-cs"/>
              </a:rPr>
              <a:t>Challenge: </a:t>
            </a:r>
            <a:r>
              <a:rPr lang="en-GB" sz="2200" dirty="0" smtClean="0">
                <a:latin typeface="CCW Precursive 6" panose="03050602040000000000" pitchFamily="66" charset="0"/>
                <a:ea typeface="+mj-ea"/>
                <a:cs typeface="+mj-cs"/>
              </a:rPr>
              <a:t>Can you use any in a sentence</a:t>
            </a:r>
            <a:r>
              <a:rPr lang="en-GB" sz="2200" dirty="0" smtClean="0">
                <a:latin typeface="CCW Precursive 6" panose="03050602040000000000" pitchFamily="66" charset="0"/>
                <a:ea typeface="+mj-ea"/>
                <a:cs typeface="+mj-cs"/>
              </a:rPr>
              <a:t>? Tell </a:t>
            </a:r>
            <a:r>
              <a:rPr lang="en-GB" sz="2200" dirty="0" smtClean="0">
                <a:latin typeface="CCW Precursive 6" panose="03050602040000000000" pitchFamily="66" charset="0"/>
                <a:ea typeface="+mj-ea"/>
                <a:cs typeface="+mj-cs"/>
              </a:rPr>
              <a:t>your sentence to your grown up.</a:t>
            </a:r>
            <a:endParaRPr lang="en-GB" sz="2200" dirty="0" smtClean="0">
              <a:latin typeface="CCW Precursive 6" panose="03050602040000000000" pitchFamily="66" charset="0"/>
              <a:ea typeface="+mj-ea"/>
              <a:cs typeface="+mj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1329" y="409100"/>
            <a:ext cx="1327826" cy="113255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9155" y="861311"/>
            <a:ext cx="1395917" cy="880846"/>
          </a:xfrm>
          <a:prstGeom prst="rect">
            <a:avLst/>
          </a:prstGeom>
        </p:spPr>
      </p:pic>
      <p:sp>
        <p:nvSpPr>
          <p:cNvPr id="2" name="AutoShape 2" descr="Bedtime stories | Personalised books for young childre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5253" y="3040734"/>
            <a:ext cx="1391101" cy="1368879"/>
          </a:xfrm>
          <a:prstGeom prst="rect">
            <a:avLst/>
          </a:prstGeom>
        </p:spPr>
      </p:pic>
      <p:sp>
        <p:nvSpPr>
          <p:cNvPr id="11" name="Content Placeholder 4"/>
          <p:cNvSpPr>
            <a:spLocks noGrp="1"/>
          </p:cNvSpPr>
          <p:nvPr>
            <p:ph idx="1"/>
          </p:nvPr>
        </p:nvSpPr>
        <p:spPr>
          <a:xfrm>
            <a:off x="403014" y="3560662"/>
            <a:ext cx="5710403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3200" dirty="0" smtClean="0">
                <a:latin typeface="CCW Precursive 6" panose="03050602040000000000" pitchFamily="66" charset="0"/>
              </a:rPr>
              <a:t>	</a:t>
            </a:r>
            <a:r>
              <a:rPr lang="en-GB" sz="2800" dirty="0" smtClean="0">
                <a:latin typeface="CCW Precursive 6" panose="03050602040000000000" pitchFamily="66" charset="0"/>
              </a:rPr>
              <a:t>your </a:t>
            </a:r>
            <a:r>
              <a:rPr lang="en-GB" sz="2800" dirty="0" smtClean="0">
                <a:latin typeface="CCW Precursive 6" panose="03050602040000000000" pitchFamily="66" charset="0"/>
              </a:rPr>
              <a:t>	</a:t>
            </a:r>
            <a:r>
              <a:rPr lang="en-GB" sz="2800" dirty="0" smtClean="0">
                <a:latin typeface="CCW Precursive 6" panose="03050602040000000000" pitchFamily="66" charset="0"/>
              </a:rPr>
              <a:t>here</a:t>
            </a:r>
            <a:r>
              <a:rPr lang="en-GB" sz="2800" dirty="0" smtClean="0">
                <a:latin typeface="CCW Precursive 6" panose="03050602040000000000" pitchFamily="66" charset="0"/>
              </a:rPr>
              <a:t>	</a:t>
            </a:r>
            <a:r>
              <a:rPr lang="en-GB" sz="2800" dirty="0" smtClean="0">
                <a:latin typeface="CCW Precursive 6" panose="03050602040000000000" pitchFamily="66" charset="0"/>
              </a:rPr>
              <a:t>Mr</a:t>
            </a:r>
            <a:r>
              <a:rPr lang="en-GB" sz="2800" dirty="0" smtClean="0">
                <a:latin typeface="CCW Precursive 6" panose="03050602040000000000" pitchFamily="66" charset="0"/>
              </a:rPr>
              <a:t>	</a:t>
            </a:r>
            <a:r>
              <a:rPr lang="en-GB" sz="2800" dirty="0" smtClean="0">
                <a:latin typeface="CCW Precursive 6" panose="03050602040000000000" pitchFamily="66" charset="0"/>
              </a:rPr>
              <a:t>their </a:t>
            </a:r>
            <a:r>
              <a:rPr lang="en-GB" sz="2800" dirty="0">
                <a:latin typeface="CCW Precursive 6" panose="03050602040000000000" pitchFamily="66" charset="0"/>
              </a:rPr>
              <a:t>	</a:t>
            </a:r>
            <a:r>
              <a:rPr lang="en-GB" sz="2800" dirty="0" smtClean="0">
                <a:latin typeface="CCW Precursive 6" panose="03050602040000000000" pitchFamily="66" charset="0"/>
              </a:rPr>
              <a:t>			Mrs</a:t>
            </a:r>
            <a:r>
              <a:rPr lang="en-GB" sz="2800" dirty="0" smtClean="0">
                <a:latin typeface="CCW Precursive 6" panose="03050602040000000000" pitchFamily="66" charset="0"/>
              </a:rPr>
              <a:t>	</a:t>
            </a:r>
            <a:r>
              <a:rPr lang="en-GB" sz="2800" dirty="0" smtClean="0">
                <a:latin typeface="CCW Precursive 6" panose="03050602040000000000" pitchFamily="66" charset="0"/>
              </a:rPr>
              <a:t>	people</a:t>
            </a:r>
            <a:endParaRPr lang="en-GB" sz="2800" dirty="0" smtClean="0">
              <a:latin typeface="CCW Precursive 6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960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203" y="426720"/>
            <a:ext cx="8596668" cy="1320800"/>
          </a:xfrm>
        </p:spPr>
        <p:txBody>
          <a:bodyPr>
            <a:noAutofit/>
          </a:bodyPr>
          <a:lstStyle/>
          <a:p>
            <a:r>
              <a:rPr lang="en-GB" sz="44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Useful website games: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www.phonicsplay.co.uk/resources/phase/3/buried-treasure</a:t>
            </a:r>
            <a:r>
              <a:rPr lang="en-GB" dirty="0" smtClean="0"/>
              <a:t> (phonics play, buried treasure. Choose phase 5 and select the sounds we have learnt this week. username: march20, password: home)</a:t>
            </a:r>
          </a:p>
          <a:p>
            <a:r>
              <a:rPr lang="en-GB" dirty="0" smtClean="0">
                <a:hlinkClick r:id="rId3"/>
              </a:rPr>
              <a:t>https://www.phonicsplay.co.uk/resources/phase/3/flashcards-speed-trials</a:t>
            </a:r>
            <a:r>
              <a:rPr lang="en-GB" dirty="0" smtClean="0"/>
              <a:t> (phonics play, username: march20, password: home, flashcards speed trial, phase 3 or 5)</a:t>
            </a:r>
          </a:p>
          <a:p>
            <a:r>
              <a:rPr lang="en-GB" dirty="0" smtClean="0">
                <a:hlinkClick r:id="rId4"/>
              </a:rPr>
              <a:t>https://www.phonicsplay.co.uk/resources/phase/3/tricky-word-trucks</a:t>
            </a:r>
            <a:r>
              <a:rPr lang="en-GB" dirty="0" smtClean="0"/>
              <a:t> (phonics play, username: march20, password: home, tricky word trucks, pick individual words, tick all phase 3 or 5)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4581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>Can you still…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781766"/>
            <a:ext cx="8596668" cy="3880773"/>
          </a:xfrm>
        </p:spPr>
        <p:txBody>
          <a:bodyPr/>
          <a:lstStyle/>
          <a:p>
            <a:pPr lvl="0">
              <a:buClr>
                <a:srgbClr val="5FCBEF"/>
              </a:buClr>
            </a:pPr>
            <a:r>
              <a:rPr lang="en-GB" sz="2400" u="sng" dirty="0">
                <a:solidFill>
                  <a:prstClr val="black">
                    <a:lumMod val="75000"/>
                    <a:lumOff val="25000"/>
                  </a:prstClr>
                </a:solidFill>
                <a:latin typeface="CCW Precursive 6" panose="03050602040000000000" pitchFamily="66" charset="0"/>
              </a:rPr>
              <a:t>Sound out each of these: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428" y="2476363"/>
            <a:ext cx="7058025" cy="383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1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261076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Monday</a:t>
            </a:r>
            <a: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/>
            </a:r>
            <a:b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</a:b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77332" y="1621754"/>
            <a:ext cx="857633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solidFill>
                  <a:srgbClr val="00B0F0"/>
                </a:solidFill>
                <a:latin typeface="CCW Precursive 6" panose="03050602040000000000" pitchFamily="66" charset="0"/>
              </a:rPr>
              <a:t>ay</a:t>
            </a:r>
            <a:r>
              <a:rPr lang="en-GB" sz="2400" dirty="0">
                <a:solidFill>
                  <a:srgbClr val="00B0F0"/>
                </a:solidFill>
                <a:latin typeface="CCW Precursive 6" panose="03050602040000000000" pitchFamily="66" charset="0"/>
              </a:rPr>
              <a:t>, </a:t>
            </a:r>
            <a:r>
              <a:rPr lang="en-GB" sz="2400" dirty="0" err="1">
                <a:solidFill>
                  <a:srgbClr val="00B0F0"/>
                </a:solidFill>
                <a:latin typeface="CCW Precursive 6" panose="03050602040000000000" pitchFamily="66" charset="0"/>
              </a:rPr>
              <a:t>ou</a:t>
            </a:r>
            <a:r>
              <a:rPr lang="en-GB" sz="2400" dirty="0">
                <a:solidFill>
                  <a:srgbClr val="00B0F0"/>
                </a:solidFill>
                <a:latin typeface="CCW Precursive 6" panose="03050602040000000000" pitchFamily="66" charset="0"/>
              </a:rPr>
              <a:t>, </a:t>
            </a:r>
            <a:r>
              <a:rPr lang="en-GB" sz="2400" dirty="0" err="1">
                <a:solidFill>
                  <a:srgbClr val="00B0F0"/>
                </a:solidFill>
                <a:latin typeface="CCW Precursive 6" panose="03050602040000000000" pitchFamily="66" charset="0"/>
              </a:rPr>
              <a:t>ie</a:t>
            </a:r>
            <a:r>
              <a:rPr lang="en-GB" sz="2400" dirty="0">
                <a:solidFill>
                  <a:srgbClr val="00B0F0"/>
                </a:solidFill>
                <a:latin typeface="CCW Precursive 6" panose="03050602040000000000" pitchFamily="66" charset="0"/>
              </a:rPr>
              <a:t>, </a:t>
            </a:r>
            <a:r>
              <a:rPr lang="en-GB" sz="2400" dirty="0" err="1">
                <a:solidFill>
                  <a:srgbClr val="00B0F0"/>
                </a:solidFill>
                <a:latin typeface="CCW Precursive 6" panose="03050602040000000000" pitchFamily="66" charset="0"/>
              </a:rPr>
              <a:t>ea</a:t>
            </a:r>
            <a:r>
              <a:rPr lang="en-GB" sz="2400" dirty="0">
                <a:solidFill>
                  <a:srgbClr val="00B0F0"/>
                </a:solidFill>
                <a:latin typeface="CCW Precursive 6" panose="03050602040000000000" pitchFamily="66" charset="0"/>
              </a:rPr>
              <a:t>, oy, </a:t>
            </a:r>
          </a:p>
          <a:p>
            <a:endParaRPr lang="en-GB" sz="2000" dirty="0">
              <a:solidFill>
                <a:schemeClr val="bg1">
                  <a:lumMod val="50000"/>
                </a:schemeClr>
              </a:solidFill>
              <a:latin typeface="CCW Precursive 6" panose="03050602040000000000" pitchFamily="66" charset="0"/>
            </a:endParaRPr>
          </a:p>
          <a:p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CCW Precursive 6" panose="03050602040000000000" pitchFamily="66" charset="0"/>
              </a:rPr>
              <a:t>Can you write a word for each of the sounds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  <a:latin typeface="CCW Precursive 6" panose="03050602040000000000" pitchFamily="66" charset="0"/>
              </a:rPr>
              <a:t>? If you are stuck, use the pictures below.</a:t>
            </a:r>
            <a:endParaRPr lang="en-GB" sz="2000" dirty="0">
              <a:solidFill>
                <a:schemeClr val="bg1">
                  <a:lumMod val="50000"/>
                </a:schemeClr>
              </a:solidFill>
              <a:latin typeface="CCW Precursive 6" panose="03050602040000000000" pitchFamily="66" charset="0"/>
            </a:endParaRPr>
          </a:p>
          <a:p>
            <a:endParaRPr lang="en-GB" sz="2000" dirty="0" smtClean="0">
              <a:latin typeface="CCW Precursive 6" panose="03050602040000000000" pitchFamily="66" charset="0"/>
            </a:endParaRPr>
          </a:p>
          <a:p>
            <a:endParaRPr lang="en-GB" sz="2000" dirty="0" smtClean="0">
              <a:latin typeface="CCW Precursive 6" panose="03050602040000000000" pitchFamily="66" charset="0"/>
            </a:endParaRPr>
          </a:p>
          <a:p>
            <a:endParaRPr lang="en-GB" sz="2000" dirty="0">
              <a:latin typeface="CCW Precursive 6" panose="03050602040000000000" pitchFamily="66" charset="0"/>
            </a:endParaRPr>
          </a:p>
          <a:p>
            <a:endParaRPr lang="en-GB" sz="2000" dirty="0" smtClean="0">
              <a:latin typeface="CCW Precursive 6" panose="03050602040000000000" pitchFamily="66" charset="0"/>
            </a:endParaRPr>
          </a:p>
          <a:p>
            <a:endParaRPr lang="en-GB" sz="2000" dirty="0">
              <a:latin typeface="CCW Precursive 6" panose="03050602040000000000" pitchFamily="66" charset="0"/>
            </a:endParaRPr>
          </a:p>
          <a:p>
            <a:endParaRPr lang="en-GB" sz="2000" dirty="0">
              <a:latin typeface="CCW Precursive 6" panose="03050602040000000000" pitchFamily="66" charset="0"/>
            </a:endParaRPr>
          </a:p>
          <a:p>
            <a:endParaRPr lang="en-GB" sz="2000" dirty="0" smtClean="0">
              <a:latin typeface="CCW Precursive 6" panose="03050602040000000000" pitchFamily="66" charset="0"/>
            </a:endParaRPr>
          </a:p>
          <a:p>
            <a:endParaRPr lang="en-GB" sz="2000" dirty="0">
              <a:latin typeface="CCW Precursive 6" panose="03050602040000000000" pitchFamily="66" charset="0"/>
            </a:endParaRPr>
          </a:p>
          <a:p>
            <a:endParaRPr lang="en-GB" sz="2000" dirty="0">
              <a:latin typeface="CCW Precursive 6" panose="03050602040000000000" pitchFamily="66" charset="0"/>
            </a:endParaRPr>
          </a:p>
          <a:p>
            <a:r>
              <a:rPr lang="en-GB" sz="2000" dirty="0">
                <a:solidFill>
                  <a:srgbClr val="FFC000"/>
                </a:solidFill>
                <a:latin typeface="CCW Precursive 6" panose="03050602040000000000" pitchFamily="66" charset="0"/>
              </a:rPr>
              <a:t>Challenge- </a:t>
            </a:r>
            <a:r>
              <a:rPr lang="en-GB" sz="2000" dirty="0" smtClean="0">
                <a:solidFill>
                  <a:srgbClr val="FFC000"/>
                </a:solidFill>
                <a:latin typeface="CCW Precursive 6" panose="03050602040000000000" pitchFamily="66" charset="0"/>
              </a:rPr>
              <a:t>Can you write a sentence using one of your words?</a:t>
            </a:r>
            <a:endParaRPr lang="en-GB" sz="2000" dirty="0">
              <a:solidFill>
                <a:srgbClr val="FFC000"/>
              </a:solidFill>
              <a:latin typeface="CCW Precursive 6" panose="03050602040000000000" pitchFamily="66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/>
          <a:srcRect r="37953" b="65484"/>
          <a:stretch/>
        </p:blipFill>
        <p:spPr>
          <a:xfrm>
            <a:off x="2648542" y="3579689"/>
            <a:ext cx="4379275" cy="1324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955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261076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Monday</a:t>
            </a:r>
            <a: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/>
            </a:r>
            <a:b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</a:b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77332" y="1621754"/>
            <a:ext cx="85763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000" dirty="0">
              <a:solidFill>
                <a:srgbClr val="FFC000"/>
              </a:solidFill>
              <a:latin typeface="CCW Precursive 6" panose="03050602040000000000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9293" y="1821809"/>
            <a:ext cx="1800225" cy="3238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4343" y="2021864"/>
            <a:ext cx="1504950" cy="41719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0070" y="5143185"/>
            <a:ext cx="1800225" cy="11049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6120" y="2277793"/>
            <a:ext cx="35257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CCW Precursive 6" panose="03050602040000000000" pitchFamily="66" charset="0"/>
              </a:rPr>
              <a:t>Read the words in the baubles. Copy the real words in green and the fake words in red.</a:t>
            </a:r>
            <a:endParaRPr lang="en-GB" dirty="0">
              <a:solidFill>
                <a:schemeClr val="bg1">
                  <a:lumMod val="50000"/>
                </a:schemeClr>
              </a:solidFill>
              <a:latin typeface="CCW Precursive 6" panose="03050602040000000000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874315">
            <a:off x="2263631" y="4160577"/>
            <a:ext cx="1847286" cy="723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889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261076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Tues</a:t>
            </a:r>
            <a:r>
              <a:rPr lang="en-GB" sz="6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day</a:t>
            </a:r>
            <a: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/>
            </a:r>
            <a:b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</a:b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77332" y="1621754"/>
            <a:ext cx="857633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>
                <a:solidFill>
                  <a:srgbClr val="00B0F0"/>
                </a:solidFill>
                <a:latin typeface="CCW Precursive 6" panose="03050602040000000000" pitchFamily="66" charset="0"/>
              </a:rPr>
              <a:t>ir</a:t>
            </a:r>
            <a:r>
              <a:rPr lang="pt-BR" sz="2400" dirty="0">
                <a:solidFill>
                  <a:srgbClr val="00B0F0"/>
                </a:solidFill>
                <a:latin typeface="CCW Precursive 6" panose="03050602040000000000" pitchFamily="66" charset="0"/>
              </a:rPr>
              <a:t>, ue, aw, wh, ph</a:t>
            </a:r>
            <a:endParaRPr lang="en-GB" sz="2400" dirty="0">
              <a:solidFill>
                <a:srgbClr val="00B0F0"/>
              </a:solidFill>
              <a:latin typeface="CCW Precursive 6" panose="03050602040000000000" pitchFamily="66" charset="0"/>
            </a:endParaRPr>
          </a:p>
          <a:p>
            <a:endParaRPr lang="en-GB" sz="2000" dirty="0">
              <a:solidFill>
                <a:schemeClr val="bg1">
                  <a:lumMod val="50000"/>
                </a:schemeClr>
              </a:solidFill>
              <a:latin typeface="CCW Precursive 6" panose="03050602040000000000" pitchFamily="66" charset="0"/>
            </a:endParaRPr>
          </a:p>
          <a:p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CCW Precursive 6" panose="03050602040000000000" pitchFamily="66" charset="0"/>
              </a:rPr>
              <a:t>Can you write a word for each of the sounds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  <a:latin typeface="CCW Precursive 6" panose="03050602040000000000" pitchFamily="66" charset="0"/>
              </a:rPr>
              <a:t>? If you are stuck, use the pictures below.</a:t>
            </a:r>
            <a:endParaRPr lang="en-GB" sz="2000" dirty="0">
              <a:solidFill>
                <a:schemeClr val="bg1">
                  <a:lumMod val="50000"/>
                </a:schemeClr>
              </a:solidFill>
              <a:latin typeface="CCW Precursive 6" panose="03050602040000000000" pitchFamily="66" charset="0"/>
            </a:endParaRPr>
          </a:p>
          <a:p>
            <a:endParaRPr lang="en-GB" sz="2000" dirty="0" smtClean="0">
              <a:latin typeface="CCW Precursive 6" panose="03050602040000000000" pitchFamily="66" charset="0"/>
            </a:endParaRPr>
          </a:p>
          <a:p>
            <a:endParaRPr lang="en-GB" sz="2000" dirty="0" smtClean="0">
              <a:latin typeface="CCW Precursive 6" panose="03050602040000000000" pitchFamily="66" charset="0"/>
            </a:endParaRPr>
          </a:p>
          <a:p>
            <a:endParaRPr lang="en-GB" sz="2000" dirty="0">
              <a:latin typeface="CCW Precursive 6" panose="03050602040000000000" pitchFamily="66" charset="0"/>
            </a:endParaRPr>
          </a:p>
          <a:p>
            <a:endParaRPr lang="en-GB" sz="2000" dirty="0" smtClean="0">
              <a:latin typeface="CCW Precursive 6" panose="03050602040000000000" pitchFamily="66" charset="0"/>
            </a:endParaRPr>
          </a:p>
          <a:p>
            <a:endParaRPr lang="en-GB" sz="2000" dirty="0">
              <a:latin typeface="CCW Precursive 6" panose="03050602040000000000" pitchFamily="66" charset="0"/>
            </a:endParaRPr>
          </a:p>
          <a:p>
            <a:endParaRPr lang="en-GB" sz="2000" dirty="0">
              <a:latin typeface="CCW Precursive 6" panose="03050602040000000000" pitchFamily="66" charset="0"/>
            </a:endParaRPr>
          </a:p>
          <a:p>
            <a:endParaRPr lang="en-GB" sz="2000" dirty="0" smtClean="0">
              <a:latin typeface="CCW Precursive 6" panose="03050602040000000000" pitchFamily="66" charset="0"/>
            </a:endParaRPr>
          </a:p>
          <a:p>
            <a:endParaRPr lang="en-GB" sz="2000" dirty="0">
              <a:latin typeface="CCW Precursive 6" panose="03050602040000000000" pitchFamily="66" charset="0"/>
            </a:endParaRPr>
          </a:p>
          <a:p>
            <a:endParaRPr lang="en-GB" sz="2000" dirty="0">
              <a:latin typeface="CCW Precursive 6" panose="03050602040000000000" pitchFamily="66" charset="0"/>
            </a:endParaRPr>
          </a:p>
          <a:p>
            <a:r>
              <a:rPr lang="en-GB" sz="2000" dirty="0">
                <a:solidFill>
                  <a:srgbClr val="FFC000"/>
                </a:solidFill>
                <a:latin typeface="CCW Precursive 6" panose="03050602040000000000" pitchFamily="66" charset="0"/>
              </a:rPr>
              <a:t>Challenge- </a:t>
            </a:r>
            <a:r>
              <a:rPr lang="en-GB" sz="2000" dirty="0" smtClean="0">
                <a:solidFill>
                  <a:srgbClr val="FFC000"/>
                </a:solidFill>
                <a:latin typeface="CCW Precursive 6" panose="03050602040000000000" pitchFamily="66" charset="0"/>
              </a:rPr>
              <a:t>Can you write a sentence using one of your words?</a:t>
            </a:r>
            <a:endParaRPr lang="en-GB" sz="2000" dirty="0">
              <a:solidFill>
                <a:srgbClr val="FFC000"/>
              </a:solidFill>
              <a:latin typeface="CCW Precursive 6" panose="03050602040000000000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63015" r="12931" b="66155"/>
          <a:stretch/>
        </p:blipFill>
        <p:spPr>
          <a:xfrm>
            <a:off x="3017520" y="3357061"/>
            <a:ext cx="1698171" cy="12999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t="34516" r="62754" b="33155"/>
          <a:stretch/>
        </p:blipFill>
        <p:spPr>
          <a:xfrm>
            <a:off x="4715690" y="3399030"/>
            <a:ext cx="2664823" cy="1257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341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261076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Tues</a:t>
            </a:r>
            <a:r>
              <a:rPr lang="en-GB" sz="6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day</a:t>
            </a:r>
            <a: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/>
            </a:r>
            <a:b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</a:b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77332" y="1621754"/>
            <a:ext cx="85763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000" dirty="0">
              <a:solidFill>
                <a:srgbClr val="FFC000"/>
              </a:solidFill>
              <a:latin typeface="CCW Precursive 6" panose="03050602040000000000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6120" y="1498643"/>
            <a:ext cx="7967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CCW Precursive 6" panose="03050602040000000000" pitchFamily="66" charset="0"/>
              </a:rPr>
              <a:t>Roll and read. Roll a dice and read all of the words on that line.</a:t>
            </a:r>
            <a:endParaRPr lang="en-GB" dirty="0">
              <a:solidFill>
                <a:schemeClr val="bg1">
                  <a:lumMod val="50000"/>
                </a:schemeClr>
              </a:solidFill>
              <a:latin typeface="CCW Precursive 6" panose="03050602040000000000" pitchFamily="66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120" y="2184852"/>
            <a:ext cx="8428578" cy="436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174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261076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Wednes</a:t>
            </a:r>
            <a:r>
              <a:rPr lang="en-GB" sz="6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day</a:t>
            </a:r>
            <a: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/>
            </a:r>
            <a:b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</a:b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77332" y="1621754"/>
            <a:ext cx="857633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>
                <a:solidFill>
                  <a:srgbClr val="00B0F0"/>
                </a:solidFill>
                <a:latin typeface="CCW Precursive 6" panose="03050602040000000000" pitchFamily="66" charset="0"/>
              </a:rPr>
              <a:t>e</a:t>
            </a:r>
            <a:r>
              <a:rPr lang="pt-BR" sz="2400" dirty="0" smtClean="0">
                <a:solidFill>
                  <a:srgbClr val="00B0F0"/>
                </a:solidFill>
                <a:latin typeface="CCW Precursive 6" panose="03050602040000000000" pitchFamily="66" charset="0"/>
              </a:rPr>
              <a:t>w</a:t>
            </a:r>
            <a:r>
              <a:rPr lang="pt-BR" sz="2400" dirty="0">
                <a:solidFill>
                  <a:srgbClr val="00B0F0"/>
                </a:solidFill>
                <a:latin typeface="CCW Precursive 6" panose="03050602040000000000" pitchFamily="66" charset="0"/>
              </a:rPr>
              <a:t>, </a:t>
            </a:r>
            <a:r>
              <a:rPr lang="pt-BR" sz="2400" dirty="0" smtClean="0">
                <a:solidFill>
                  <a:srgbClr val="00B0F0"/>
                </a:solidFill>
                <a:latin typeface="CCW Precursive 6" panose="03050602040000000000" pitchFamily="66" charset="0"/>
              </a:rPr>
              <a:t>oe, au, ey</a:t>
            </a:r>
            <a:endParaRPr lang="en-GB" sz="2400" dirty="0">
              <a:solidFill>
                <a:srgbClr val="00B0F0"/>
              </a:solidFill>
              <a:latin typeface="CCW Precursive 6" panose="03050602040000000000" pitchFamily="66" charset="0"/>
            </a:endParaRPr>
          </a:p>
          <a:p>
            <a:endParaRPr lang="en-GB" sz="2000" dirty="0">
              <a:solidFill>
                <a:schemeClr val="bg1">
                  <a:lumMod val="50000"/>
                </a:schemeClr>
              </a:solidFill>
              <a:latin typeface="CCW Precursive 6" panose="03050602040000000000" pitchFamily="66" charset="0"/>
            </a:endParaRPr>
          </a:p>
          <a:p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CCW Precursive 6" panose="03050602040000000000" pitchFamily="66" charset="0"/>
              </a:rPr>
              <a:t>Can you write a word for each of the sounds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  <a:latin typeface="CCW Precursive 6" panose="03050602040000000000" pitchFamily="66" charset="0"/>
              </a:rPr>
              <a:t>? If you are stuck, use the pictures below.</a:t>
            </a:r>
            <a:endParaRPr lang="en-GB" sz="2000" dirty="0">
              <a:solidFill>
                <a:schemeClr val="bg1">
                  <a:lumMod val="50000"/>
                </a:schemeClr>
              </a:solidFill>
              <a:latin typeface="CCW Precursive 6" panose="03050602040000000000" pitchFamily="66" charset="0"/>
            </a:endParaRPr>
          </a:p>
          <a:p>
            <a:endParaRPr lang="en-GB" sz="2000" dirty="0" smtClean="0">
              <a:latin typeface="CCW Precursive 6" panose="03050602040000000000" pitchFamily="66" charset="0"/>
            </a:endParaRPr>
          </a:p>
          <a:p>
            <a:endParaRPr lang="en-GB" sz="2000" dirty="0" smtClean="0">
              <a:latin typeface="CCW Precursive 6" panose="03050602040000000000" pitchFamily="66" charset="0"/>
            </a:endParaRPr>
          </a:p>
          <a:p>
            <a:endParaRPr lang="en-GB" sz="2000" dirty="0">
              <a:latin typeface="CCW Precursive 6" panose="03050602040000000000" pitchFamily="66" charset="0"/>
            </a:endParaRPr>
          </a:p>
          <a:p>
            <a:endParaRPr lang="en-GB" sz="2000" dirty="0" smtClean="0">
              <a:latin typeface="CCW Precursive 6" panose="03050602040000000000" pitchFamily="66" charset="0"/>
            </a:endParaRPr>
          </a:p>
          <a:p>
            <a:endParaRPr lang="en-GB" sz="2000" dirty="0">
              <a:latin typeface="CCW Precursive 6" panose="03050602040000000000" pitchFamily="66" charset="0"/>
            </a:endParaRPr>
          </a:p>
          <a:p>
            <a:endParaRPr lang="en-GB" sz="2000" dirty="0">
              <a:latin typeface="CCW Precursive 6" panose="03050602040000000000" pitchFamily="66" charset="0"/>
            </a:endParaRPr>
          </a:p>
          <a:p>
            <a:endParaRPr lang="en-GB" sz="2000" dirty="0" smtClean="0">
              <a:latin typeface="CCW Precursive 6" panose="03050602040000000000" pitchFamily="66" charset="0"/>
            </a:endParaRPr>
          </a:p>
          <a:p>
            <a:endParaRPr lang="en-GB" sz="2000" dirty="0">
              <a:latin typeface="CCW Precursive 6" panose="03050602040000000000" pitchFamily="66" charset="0"/>
            </a:endParaRPr>
          </a:p>
          <a:p>
            <a:endParaRPr lang="en-GB" sz="2000" dirty="0">
              <a:latin typeface="CCW Precursive 6" panose="03050602040000000000" pitchFamily="66" charset="0"/>
            </a:endParaRPr>
          </a:p>
          <a:p>
            <a:r>
              <a:rPr lang="en-GB" sz="2000" dirty="0">
                <a:solidFill>
                  <a:srgbClr val="FFC000"/>
                </a:solidFill>
                <a:latin typeface="CCW Precursive 6" panose="03050602040000000000" pitchFamily="66" charset="0"/>
              </a:rPr>
              <a:t>Challenge- </a:t>
            </a:r>
            <a:r>
              <a:rPr lang="en-GB" sz="2000" dirty="0" smtClean="0">
                <a:solidFill>
                  <a:srgbClr val="FFC000"/>
                </a:solidFill>
                <a:latin typeface="CCW Precursive 6" panose="03050602040000000000" pitchFamily="66" charset="0"/>
              </a:rPr>
              <a:t>Can you write a sentence using one of your words?</a:t>
            </a:r>
            <a:endParaRPr lang="en-GB" sz="2000" dirty="0">
              <a:solidFill>
                <a:srgbClr val="FFC000"/>
              </a:solidFill>
              <a:latin typeface="CCW Precursive 6" panose="03050602040000000000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50200" t="33979" r="1" b="33012"/>
          <a:stretch/>
        </p:blipFill>
        <p:spPr>
          <a:xfrm>
            <a:off x="3095897" y="3540035"/>
            <a:ext cx="4022173" cy="1449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58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261076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Wednes</a:t>
            </a:r>
            <a:r>
              <a:rPr lang="en-GB" sz="6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day</a:t>
            </a:r>
            <a: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/>
            </a:r>
            <a:b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</a:b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48418" y="1372870"/>
            <a:ext cx="905449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  <a:latin typeface="CCW Precursive 6" panose="03050602040000000000" pitchFamily="66" charset="0"/>
              </a:rPr>
              <a:t>Can 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CCW Precursive 6" panose="03050602040000000000" pitchFamily="66" charset="0"/>
              </a:rPr>
              <a:t>you 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  <a:latin typeface="CCW Precursive 6" panose="03050602040000000000" pitchFamily="66" charset="0"/>
              </a:rPr>
              <a:t>help write the wish list in time for Christmas?</a:t>
            </a:r>
            <a:endParaRPr lang="en-GB" sz="2000" dirty="0">
              <a:solidFill>
                <a:schemeClr val="bg1">
                  <a:lumMod val="50000"/>
                </a:schemeClr>
              </a:solidFill>
              <a:latin typeface="CCW Precursive 6" panose="03050602040000000000" pitchFamily="66" charset="0"/>
            </a:endParaRPr>
          </a:p>
          <a:p>
            <a:endParaRPr lang="en-GB" sz="2000" dirty="0" smtClean="0">
              <a:latin typeface="CCW Precursive 6" panose="03050602040000000000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3" y="2388533"/>
            <a:ext cx="5605901" cy="4135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192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261076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Wednes</a:t>
            </a:r>
            <a:r>
              <a:rPr lang="en-GB" sz="6000" b="1" dirty="0" smtClean="0">
                <a:solidFill>
                  <a:srgbClr val="5FCBEF"/>
                </a:solidFill>
                <a:latin typeface="CCW Precursive 6" panose="03050602040000000000" pitchFamily="66" charset="0"/>
              </a:rPr>
              <a:t>day</a:t>
            </a:r>
            <a: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  <a:t/>
            </a:r>
            <a:br>
              <a:rPr lang="en-GB" sz="2000" b="1" dirty="0">
                <a:solidFill>
                  <a:srgbClr val="5FCBEF"/>
                </a:solidFill>
                <a:latin typeface="CCW Precursive 6" panose="03050602040000000000" pitchFamily="66" charset="0"/>
              </a:rPr>
            </a:b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48418" y="1372870"/>
            <a:ext cx="905449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  <a:latin typeface="CCW Precursive 6" panose="03050602040000000000" pitchFamily="66" charset="0"/>
              </a:rPr>
              <a:t>Can 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CCW Precursive 6" panose="03050602040000000000" pitchFamily="66" charset="0"/>
              </a:rPr>
              <a:t>you </a:t>
            </a:r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  <a:latin typeface="CCW Precursive 6" panose="03050602040000000000" pitchFamily="66" charset="0"/>
              </a:rPr>
              <a:t>help write the wish list in time for Christmas?</a:t>
            </a:r>
            <a:endParaRPr lang="en-GB" sz="2000" dirty="0">
              <a:solidFill>
                <a:schemeClr val="bg1">
                  <a:lumMod val="50000"/>
                </a:schemeClr>
              </a:solidFill>
              <a:latin typeface="CCW Precursive 6" panose="03050602040000000000" pitchFamily="66" charset="0"/>
            </a:endParaRPr>
          </a:p>
          <a:p>
            <a:endParaRPr lang="en-GB" sz="2000" dirty="0" smtClean="0">
              <a:latin typeface="CCW Precursive 6" panose="03050602040000000000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3" y="2388533"/>
            <a:ext cx="5605901" cy="413572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62432" y="2726943"/>
            <a:ext cx="4026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CW Precursive 6" panose="03050602040000000000" pitchFamily="66" charset="0"/>
              </a:rPr>
              <a:t>c r ay o n s</a:t>
            </a:r>
            <a:endParaRPr lang="en-GB" sz="2800" dirty="0">
              <a:latin typeface="CCW Precursive 6" panose="03050602040000000000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62432" y="3795210"/>
            <a:ext cx="4026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CW Precursive 6" panose="03050602040000000000" pitchFamily="66" charset="0"/>
              </a:rPr>
              <a:t>b </a:t>
            </a:r>
            <a:r>
              <a:rPr lang="en-GB" sz="3200" dirty="0" err="1" smtClean="0">
                <a:latin typeface="CCW Precursive 6" panose="03050602040000000000" pitchFamily="66" charset="0"/>
              </a:rPr>
              <a:t>i</a:t>
            </a:r>
            <a:r>
              <a:rPr lang="en-GB" sz="3200" dirty="0" smtClean="0">
                <a:latin typeface="CCW Precursive 6" panose="03050602040000000000" pitchFamily="66" charset="0"/>
              </a:rPr>
              <a:t> k e</a:t>
            </a:r>
            <a:endParaRPr lang="en-GB" sz="3200" dirty="0">
              <a:latin typeface="CCW Precursive 6" panose="03050602040000000000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70992" y="4783633"/>
            <a:ext cx="4026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CW Precursive 6" panose="03050602040000000000" pitchFamily="66" charset="0"/>
              </a:rPr>
              <a:t>b </a:t>
            </a:r>
            <a:r>
              <a:rPr lang="en-GB" sz="2800" dirty="0" err="1" smtClean="0">
                <a:latin typeface="CCW Precursive 6" panose="03050602040000000000" pitchFamily="66" charset="0"/>
              </a:rPr>
              <a:t>ea</a:t>
            </a:r>
            <a:r>
              <a:rPr lang="en-GB" sz="2800" dirty="0" smtClean="0">
                <a:latin typeface="CCW Precursive 6" panose="03050602040000000000" pitchFamily="66" charset="0"/>
              </a:rPr>
              <a:t> </a:t>
            </a:r>
            <a:r>
              <a:rPr lang="en-GB" sz="2800" dirty="0">
                <a:latin typeface="CCW Precursive 6" panose="03050602040000000000" pitchFamily="66" charset="0"/>
              </a:rPr>
              <a:t>d</a:t>
            </a:r>
            <a:r>
              <a:rPr lang="en-GB" sz="2800" dirty="0" smtClean="0">
                <a:latin typeface="CCW Precursive 6" panose="03050602040000000000" pitchFamily="66" charset="0"/>
              </a:rPr>
              <a:t> </a:t>
            </a:r>
            <a:r>
              <a:rPr lang="en-GB" sz="2800" dirty="0">
                <a:latin typeface="CCW Precursive 6" panose="03050602040000000000" pitchFamily="66" charset="0"/>
              </a:rPr>
              <a:t>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70992" y="5851900"/>
            <a:ext cx="26197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>
                <a:latin typeface="CCW Precursive 6" panose="03050602040000000000" pitchFamily="66" charset="0"/>
              </a:rPr>
              <a:t>sh</a:t>
            </a:r>
            <a:r>
              <a:rPr lang="en-GB" sz="2800" dirty="0" smtClean="0">
                <a:latin typeface="CCW Precursive 6" panose="03050602040000000000" pitchFamily="66" charset="0"/>
              </a:rPr>
              <a:t> </a:t>
            </a:r>
            <a:r>
              <a:rPr lang="en-GB" sz="2800" dirty="0" err="1" smtClean="0">
                <a:latin typeface="CCW Precursive 6" panose="03050602040000000000" pitchFamily="66" charset="0"/>
              </a:rPr>
              <a:t>ir</a:t>
            </a:r>
            <a:r>
              <a:rPr lang="en-GB" sz="2800" dirty="0" smtClean="0">
                <a:latin typeface="CCW Precursive 6" panose="03050602040000000000" pitchFamily="66" charset="0"/>
              </a:rPr>
              <a:t> t</a:t>
            </a:r>
            <a:endParaRPr lang="en-GB" sz="2800" dirty="0">
              <a:latin typeface="CCW Precursive 6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2971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581</TotalTime>
  <Words>437</Words>
  <Application>Microsoft Office PowerPoint</Application>
  <PresentationFormat>Widescreen</PresentationFormat>
  <Paragraphs>96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CCW Precursive 6</vt:lpstr>
      <vt:lpstr>Trebuchet MS</vt:lpstr>
      <vt:lpstr>Wingdings 3</vt:lpstr>
      <vt:lpstr>Facet</vt:lpstr>
      <vt:lpstr>Year 1 Phonics</vt:lpstr>
      <vt:lpstr>Can you still…</vt:lpstr>
      <vt:lpstr>Monday </vt:lpstr>
      <vt:lpstr>Monday </vt:lpstr>
      <vt:lpstr>Tuesday </vt:lpstr>
      <vt:lpstr>Tuesday </vt:lpstr>
      <vt:lpstr>Wednesday </vt:lpstr>
      <vt:lpstr>Wednesday </vt:lpstr>
      <vt:lpstr>Wednesday </vt:lpstr>
      <vt:lpstr>Thursday </vt:lpstr>
      <vt:lpstr>Thursday </vt:lpstr>
      <vt:lpstr>Thursday </vt:lpstr>
      <vt:lpstr>Sight word hunt </vt:lpstr>
      <vt:lpstr>Useful website games: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Phonics</dc:title>
  <dc:creator>Administrator</dc:creator>
  <cp:lastModifiedBy>Grace Arnall</cp:lastModifiedBy>
  <cp:revision>45</cp:revision>
  <dcterms:created xsi:type="dcterms:W3CDTF">2020-09-16T18:12:18Z</dcterms:created>
  <dcterms:modified xsi:type="dcterms:W3CDTF">2020-12-06T11:18:57Z</dcterms:modified>
</cp:coreProperties>
</file>