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6" r:id="rId7"/>
    <p:sldId id="260" r:id="rId8"/>
    <p:sldId id="267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62" autoAdjust="0"/>
    <p:restoredTop sz="94660"/>
  </p:normalViewPr>
  <p:slideViewPr>
    <p:cSldViewPr snapToGrid="0">
      <p:cViewPr>
        <p:scale>
          <a:sx n="66" d="100"/>
          <a:sy n="66" d="100"/>
        </p:scale>
        <p:origin x="87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11/2/2020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honicsplay.co.uk/resources/phase/3/flashcards-speed-trials" TargetMode="External"/><Relationship Id="rId2" Type="http://schemas.openxmlformats.org/officeDocument/2006/relationships/hyperlink" Target="https://www.phonicsplay.co.uk/resources/phase/3/buried-treasur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phonicsplay.co.uk/resources/phase/3/tricky-word-truck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solidFill>
                  <a:srgbClr val="5FCBEF"/>
                </a:solidFill>
                <a:latin typeface="CCW Precursive 6" panose="03050602040000000000" pitchFamily="66" charset="0"/>
              </a:rPr>
              <a:t>Year 1 Phonics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lvl="0" algn="ctr">
              <a:buClr>
                <a:srgbClr val="5FCBEF"/>
              </a:buClr>
            </a:pPr>
            <a:r>
              <a:rPr lang="en-GB" sz="4000" dirty="0">
                <a:solidFill>
                  <a:prstClr val="black">
                    <a:lumMod val="50000"/>
                    <a:lumOff val="50000"/>
                  </a:prstClr>
                </a:solidFill>
                <a:latin typeface="CCW Precursive 6" panose="03050602040000000000" pitchFamily="66" charset="0"/>
              </a:rPr>
              <a:t>Focus sounds:</a:t>
            </a:r>
          </a:p>
          <a:p>
            <a:pPr lvl="0" algn="ctr">
              <a:buClr>
                <a:srgbClr val="5FCBEF"/>
              </a:buClr>
            </a:pPr>
            <a:r>
              <a:rPr lang="en-GB" sz="4000" dirty="0">
                <a:solidFill>
                  <a:prstClr val="black">
                    <a:lumMod val="50000"/>
                    <a:lumOff val="50000"/>
                  </a:prstClr>
                </a:solidFill>
                <a:latin typeface="CCW Precursive 6" panose="03050602040000000000" pitchFamily="66" charset="0"/>
              </a:rPr>
              <a:t> </a:t>
            </a:r>
            <a:r>
              <a:rPr lang="en-GB" sz="4000" dirty="0" err="1" smtClean="0">
                <a:solidFill>
                  <a:prstClr val="black">
                    <a:lumMod val="50000"/>
                    <a:lumOff val="50000"/>
                  </a:prstClr>
                </a:solidFill>
                <a:latin typeface="CCW Precursive 6" panose="03050602040000000000" pitchFamily="66" charset="0"/>
              </a:rPr>
              <a:t>ir</a:t>
            </a:r>
            <a:r>
              <a:rPr lang="en-GB" sz="40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CCW Precursive 6" panose="03050602040000000000" pitchFamily="66" charset="0"/>
              </a:rPr>
              <a:t>, oy, </a:t>
            </a:r>
            <a:r>
              <a:rPr lang="en-GB" sz="4000" dirty="0" err="1" smtClean="0">
                <a:solidFill>
                  <a:prstClr val="black">
                    <a:lumMod val="50000"/>
                    <a:lumOff val="50000"/>
                  </a:prstClr>
                </a:solidFill>
                <a:latin typeface="CCW Precursive 6" panose="03050602040000000000" pitchFamily="66" charset="0"/>
              </a:rPr>
              <a:t>ue</a:t>
            </a:r>
            <a:r>
              <a:rPr lang="en-GB" sz="4000" dirty="0">
                <a:solidFill>
                  <a:prstClr val="black">
                    <a:lumMod val="50000"/>
                    <a:lumOff val="50000"/>
                  </a:prstClr>
                </a:solidFill>
                <a:latin typeface="CCW Precursive 6" panose="03050602040000000000" pitchFamily="66" charset="0"/>
              </a:rPr>
              <a:t>, aw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1630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b="1" dirty="0">
                <a:solidFill>
                  <a:srgbClr val="5FCBEF"/>
                </a:solidFill>
                <a:latin typeface="CCW Precursive 6" panose="03050602040000000000" pitchFamily="66" charset="0"/>
              </a:rPr>
              <a:t>Can you still…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5FCBEF"/>
              </a:buClr>
            </a:pPr>
            <a:r>
              <a:rPr lang="en-GB" sz="2400" u="sng" dirty="0">
                <a:solidFill>
                  <a:prstClr val="black">
                    <a:lumMod val="75000"/>
                    <a:lumOff val="25000"/>
                  </a:prstClr>
                </a:solidFill>
                <a:latin typeface="CCW Precursive 6" panose="03050602040000000000" pitchFamily="66" charset="0"/>
              </a:rPr>
              <a:t>Sound out each of these:</a:t>
            </a:r>
          </a:p>
          <a:p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t="25092" r="3184" b="26393"/>
          <a:stretch/>
        </p:blipFill>
        <p:spPr>
          <a:xfrm>
            <a:off x="535576" y="2729766"/>
            <a:ext cx="6962503" cy="242969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t="73134" r="63329" b="528"/>
          <a:stretch/>
        </p:blipFill>
        <p:spPr>
          <a:xfrm>
            <a:off x="535576" y="5162595"/>
            <a:ext cx="2638698" cy="131972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93784" y="5172224"/>
            <a:ext cx="3563767" cy="1322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1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261076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7200" b="1" dirty="0" err="1" smtClean="0">
                <a:solidFill>
                  <a:srgbClr val="5FCBEF"/>
                </a:solidFill>
                <a:latin typeface="CCW Precursive 6" panose="03050602040000000000" pitchFamily="66" charset="0"/>
              </a:rPr>
              <a:t>i</a:t>
            </a:r>
            <a:r>
              <a:rPr lang="en-GB" sz="7200" b="1" dirty="0" err="1" smtClean="0">
                <a:solidFill>
                  <a:srgbClr val="5FCBEF"/>
                </a:solidFill>
                <a:latin typeface="CCW Precursive 6" panose="03050602040000000000" pitchFamily="66" charset="0"/>
              </a:rPr>
              <a:t>r</a:t>
            </a:r>
            <a:r>
              <a:rPr lang="en-GB" sz="2200" b="1" dirty="0" smtClean="0">
                <a:solidFill>
                  <a:srgbClr val="5FCBEF"/>
                </a:solidFill>
                <a:latin typeface="CCW Precursive 6" panose="03050602040000000000" pitchFamily="66" charset="0"/>
              </a:rPr>
              <a:t>- </a:t>
            </a:r>
            <a:r>
              <a:rPr lang="en-GB" sz="2000" b="1" dirty="0" smtClean="0">
                <a:solidFill>
                  <a:srgbClr val="5FCBEF"/>
                </a:solidFill>
                <a:latin typeface="CCW Precursive 6" panose="03050602040000000000" pitchFamily="66" charset="0"/>
              </a:rPr>
              <a:t>two </a:t>
            </a:r>
            <a:r>
              <a:rPr lang="en-GB" sz="2000" b="1" dirty="0">
                <a:solidFill>
                  <a:srgbClr val="5FCBEF"/>
                </a:solidFill>
                <a:latin typeface="CCW Precursive 6" panose="03050602040000000000" pitchFamily="66" charset="0"/>
              </a:rPr>
              <a:t>letters that make one sound.</a:t>
            </a:r>
            <a:br>
              <a:rPr lang="en-GB" sz="2000" b="1" dirty="0">
                <a:solidFill>
                  <a:srgbClr val="5FCBEF"/>
                </a:solidFill>
                <a:latin typeface="CCW Precursive 6" panose="03050602040000000000" pitchFamily="66" charset="0"/>
              </a:rPr>
            </a:br>
            <a:r>
              <a:rPr lang="en-GB" sz="2000" b="1" dirty="0">
                <a:solidFill>
                  <a:srgbClr val="5FCBEF"/>
                </a:solidFill>
                <a:latin typeface="CCW Precursive 6" panose="03050602040000000000" pitchFamily="66" charset="0"/>
              </a:rPr>
              <a:t>This is a </a:t>
            </a:r>
            <a:r>
              <a:rPr lang="en-GB" sz="2000" b="1" u="sng" dirty="0">
                <a:solidFill>
                  <a:srgbClr val="5FCBEF"/>
                </a:solidFill>
                <a:latin typeface="CCW Precursive 6" panose="03050602040000000000" pitchFamily="66" charset="0"/>
              </a:rPr>
              <a:t>digraph</a:t>
            </a:r>
            <a:r>
              <a:rPr lang="en-GB" sz="2000" b="1" dirty="0">
                <a:solidFill>
                  <a:srgbClr val="5FCBEF"/>
                </a:solidFill>
                <a:latin typeface="CCW Precursive 6" panose="03050602040000000000" pitchFamily="66" charset="0"/>
              </a:rPr>
              <a:t>.</a:t>
            </a:r>
            <a:r>
              <a:rPr lang="en-GB" sz="2000" b="1" dirty="0">
                <a:solidFill>
                  <a:srgbClr val="5FCBEF"/>
                </a:solidFill>
                <a:latin typeface="CCW Precursive 6" panose="03050602040000000000" pitchFamily="66" charset="0"/>
              </a:rPr>
              <a:t/>
            </a:r>
            <a:br>
              <a:rPr lang="en-GB" sz="2000" b="1" dirty="0">
                <a:solidFill>
                  <a:srgbClr val="5FCBEF"/>
                </a:solidFill>
                <a:latin typeface="CCW Precursive 6" panose="03050602040000000000" pitchFamily="66" charset="0"/>
              </a:rPr>
            </a:b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1149363" y="4963284"/>
            <a:ext cx="765260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dirty="0" smtClean="0">
                <a:latin typeface="CCW Precursive 6" panose="03050602040000000000" pitchFamily="66" charset="0"/>
                <a:ea typeface="+mj-ea"/>
                <a:cs typeface="+mj-cs"/>
              </a:rPr>
              <a:t>Hide your screen and see you if you can write each word segmenting the sounds you hear. Do not forget digraph </a:t>
            </a:r>
            <a:r>
              <a:rPr lang="en-GB" sz="2200" dirty="0" err="1" smtClean="0">
                <a:latin typeface="CCW Precursive 6" panose="03050602040000000000" pitchFamily="66" charset="0"/>
                <a:ea typeface="+mj-ea"/>
                <a:cs typeface="+mj-cs"/>
              </a:rPr>
              <a:t>ir</a:t>
            </a:r>
            <a:r>
              <a:rPr lang="en-GB" sz="2200" dirty="0" err="1" smtClean="0">
                <a:latin typeface="CCW Precursive 6" panose="03050602040000000000" pitchFamily="66" charset="0"/>
                <a:ea typeface="+mj-ea"/>
                <a:cs typeface="+mj-cs"/>
              </a:rPr>
              <a:t>.</a:t>
            </a:r>
            <a:endParaRPr lang="en-GB" sz="2200" dirty="0">
              <a:latin typeface="CCW Precursive 6" panose="03050602040000000000" pitchFamily="66" charset="0"/>
              <a:ea typeface="+mj-ea"/>
              <a:cs typeface="+mj-cs"/>
            </a:endParaRPr>
          </a:p>
          <a:p>
            <a:endParaRPr lang="en-GB" dirty="0"/>
          </a:p>
        </p:txBody>
      </p:sp>
      <p:grpSp>
        <p:nvGrpSpPr>
          <p:cNvPr id="14" name="Group 13"/>
          <p:cNvGrpSpPr/>
          <p:nvPr/>
        </p:nvGrpSpPr>
        <p:grpSpPr>
          <a:xfrm>
            <a:off x="553298" y="1683184"/>
            <a:ext cx="8844737" cy="1918015"/>
            <a:chOff x="520206" y="1410013"/>
            <a:chExt cx="8844737" cy="1918015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2"/>
            <a:srcRect l="1" r="-5873" b="78199"/>
            <a:stretch/>
          </p:blipFill>
          <p:spPr>
            <a:xfrm>
              <a:off x="520206" y="1410013"/>
              <a:ext cx="2341637" cy="1918015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2"/>
            <a:srcRect t="24355" r="-2486" b="50958"/>
            <a:stretch/>
          </p:blipFill>
          <p:spPr>
            <a:xfrm>
              <a:off x="3287031" y="1697230"/>
              <a:ext cx="1423884" cy="1364343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 rotWithShape="1">
            <a:blip r:embed="rId2"/>
            <a:srcRect t="50319" b="25419"/>
            <a:stretch/>
          </p:blipFill>
          <p:spPr>
            <a:xfrm>
              <a:off x="5469932" y="1507112"/>
              <a:ext cx="1676854" cy="1618299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2"/>
            <a:srcRect l="1" t="75858" r="-5873"/>
            <a:stretch/>
          </p:blipFill>
          <p:spPr>
            <a:xfrm>
              <a:off x="7905803" y="1784773"/>
              <a:ext cx="1459140" cy="1323508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/>
        </p:nvSpPr>
        <p:spPr>
          <a:xfrm>
            <a:off x="1277311" y="3601199"/>
            <a:ext cx="901331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200" dirty="0">
                <a:solidFill>
                  <a:prstClr val="black"/>
                </a:solidFill>
                <a:latin typeface="CCW Precursive 6" panose="03050602040000000000" pitchFamily="66" charset="0"/>
              </a:rPr>
              <a:t>d</a:t>
            </a:r>
            <a:r>
              <a:rPr lang="en-GB" sz="2200" dirty="0" smtClean="0">
                <a:solidFill>
                  <a:srgbClr val="FF0000"/>
                </a:solidFill>
                <a:latin typeface="CCW Precursive 6" panose="03050602040000000000" pitchFamily="66" charset="0"/>
              </a:rPr>
              <a:t>ir</a:t>
            </a:r>
            <a:r>
              <a:rPr lang="en-GB" sz="2200" dirty="0" smtClean="0">
                <a:solidFill>
                  <a:prstClr val="black"/>
                </a:solidFill>
                <a:latin typeface="CCW Precursive 6" panose="03050602040000000000" pitchFamily="66" charset="0"/>
              </a:rPr>
              <a:t>t</a:t>
            </a:r>
            <a:r>
              <a:rPr lang="en-GB" sz="2200" dirty="0" smtClean="0">
                <a:solidFill>
                  <a:prstClr val="black"/>
                </a:solidFill>
                <a:latin typeface="CCW Precursive 6" panose="03050602040000000000" pitchFamily="66" charset="0"/>
              </a:rPr>
              <a:t>         	sk</a:t>
            </a:r>
            <a:r>
              <a:rPr lang="en-GB" sz="2200" dirty="0" smtClean="0">
                <a:solidFill>
                  <a:srgbClr val="FF0000"/>
                </a:solidFill>
                <a:latin typeface="CCW Precursive 6" panose="03050602040000000000" pitchFamily="66" charset="0"/>
              </a:rPr>
              <a:t>ir</a:t>
            </a:r>
            <a:r>
              <a:rPr lang="en-GB" sz="2200" dirty="0" smtClean="0">
                <a:solidFill>
                  <a:prstClr val="black"/>
                </a:solidFill>
                <a:latin typeface="CCW Precursive 6" panose="03050602040000000000" pitchFamily="66" charset="0"/>
              </a:rPr>
              <a:t>t     	  	sh</a:t>
            </a:r>
            <a:r>
              <a:rPr lang="en-GB" sz="2200" dirty="0" smtClean="0">
                <a:solidFill>
                  <a:srgbClr val="FF0000"/>
                </a:solidFill>
                <a:latin typeface="CCW Precursive 6" panose="03050602040000000000" pitchFamily="66" charset="0"/>
              </a:rPr>
              <a:t>ir</a:t>
            </a:r>
            <a:r>
              <a:rPr lang="en-GB" sz="2200" dirty="0" smtClean="0">
                <a:solidFill>
                  <a:prstClr val="black"/>
                </a:solidFill>
                <a:latin typeface="CCW Precursive 6" panose="03050602040000000000" pitchFamily="66" charset="0"/>
              </a:rPr>
              <a:t>t</a:t>
            </a:r>
            <a:r>
              <a:rPr lang="en-GB" sz="2200" dirty="0" smtClean="0">
                <a:solidFill>
                  <a:prstClr val="black"/>
                </a:solidFill>
                <a:latin typeface="CCW Precursive 6" panose="03050602040000000000" pitchFamily="66" charset="0"/>
              </a:rPr>
              <a:t>      	 b</a:t>
            </a:r>
            <a:r>
              <a:rPr lang="en-GB" sz="2200" dirty="0" smtClean="0">
                <a:solidFill>
                  <a:srgbClr val="FF0000"/>
                </a:solidFill>
                <a:latin typeface="CCW Precursive 6" panose="03050602040000000000" pitchFamily="66" charset="0"/>
              </a:rPr>
              <a:t>ir</a:t>
            </a:r>
            <a:r>
              <a:rPr lang="en-GB" sz="2200" dirty="0" smtClean="0">
                <a:solidFill>
                  <a:prstClr val="black"/>
                </a:solidFill>
                <a:latin typeface="CCW Precursive 6" panose="03050602040000000000" pitchFamily="66" charset="0"/>
              </a:rPr>
              <a:t>d</a:t>
            </a:r>
            <a:r>
              <a:rPr lang="en-GB" sz="2200" dirty="0" smtClean="0">
                <a:solidFill>
                  <a:prstClr val="black"/>
                </a:solidFill>
                <a:latin typeface="CCW Precursive 6" panose="03050602040000000000" pitchFamily="66" charset="0"/>
              </a:rPr>
              <a:t>     </a:t>
            </a:r>
            <a:endParaRPr lang="en-GB" sz="2200" dirty="0">
              <a:solidFill>
                <a:prstClr val="black"/>
              </a:solidFill>
              <a:latin typeface="CCW Precursive 6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9852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GB" sz="6500" b="1" dirty="0" smtClean="0">
                <a:solidFill>
                  <a:srgbClr val="5FCBEF"/>
                </a:solidFill>
                <a:latin typeface="CCW Precursive 6" panose="03050602040000000000" pitchFamily="66" charset="0"/>
              </a:rPr>
              <a:t>oy</a:t>
            </a:r>
            <a:r>
              <a:rPr lang="en-GB" sz="2000" b="1" dirty="0" smtClean="0">
                <a:solidFill>
                  <a:srgbClr val="5FCBEF"/>
                </a:solidFill>
                <a:latin typeface="CCW Precursive 6" panose="03050602040000000000" pitchFamily="66" charset="0"/>
              </a:rPr>
              <a:t>- </a:t>
            </a:r>
            <a:r>
              <a:rPr lang="en-GB" sz="1800" b="1" dirty="0" smtClean="0">
                <a:solidFill>
                  <a:srgbClr val="5FCBEF"/>
                </a:solidFill>
                <a:latin typeface="CCW Precursive 6" panose="03050602040000000000" pitchFamily="66" charset="0"/>
              </a:rPr>
              <a:t>two </a:t>
            </a:r>
            <a:r>
              <a:rPr lang="en-GB" sz="1800" b="1" dirty="0">
                <a:solidFill>
                  <a:srgbClr val="5FCBEF"/>
                </a:solidFill>
                <a:latin typeface="CCW Precursive 6" panose="03050602040000000000" pitchFamily="66" charset="0"/>
              </a:rPr>
              <a:t>letters that make one </a:t>
            </a:r>
            <a:r>
              <a:rPr lang="en-GB" sz="1800" b="1" dirty="0" smtClean="0">
                <a:solidFill>
                  <a:srgbClr val="5FCBEF"/>
                </a:solidFill>
                <a:latin typeface="CCW Precursive 6" panose="03050602040000000000" pitchFamily="66" charset="0"/>
              </a:rPr>
              <a:t>sound. 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1511900" y="5683228"/>
            <a:ext cx="556381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dirty="0">
                <a:latin typeface="CCW Precursive 6" panose="03050602040000000000" pitchFamily="66" charset="0"/>
                <a:ea typeface="+mj-ea"/>
                <a:cs typeface="+mj-cs"/>
              </a:rPr>
              <a:t>o</a:t>
            </a:r>
            <a:r>
              <a:rPr lang="en-GB" sz="2200" dirty="0" smtClean="0">
                <a:latin typeface="CCW Precursive 6" panose="03050602040000000000" pitchFamily="66" charset="0"/>
                <a:ea typeface="+mj-ea"/>
                <a:cs typeface="+mj-cs"/>
              </a:rPr>
              <a:t>y is the same sound as oi. 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76424"/>
          <a:stretch/>
        </p:blipFill>
        <p:spPr>
          <a:xfrm>
            <a:off x="7301264" y="2521855"/>
            <a:ext cx="1779057" cy="142602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r="78682"/>
          <a:stretch/>
        </p:blipFill>
        <p:spPr>
          <a:xfrm>
            <a:off x="1149044" y="2521856"/>
            <a:ext cx="1608670" cy="142602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6561" y="2374803"/>
            <a:ext cx="1505856" cy="1573082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511900" y="4126158"/>
            <a:ext cx="872067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dirty="0">
                <a:latin typeface="CCW Precursive 6" panose="03050602040000000000" pitchFamily="66" charset="0"/>
                <a:ea typeface="+mj-ea"/>
                <a:cs typeface="+mj-cs"/>
              </a:rPr>
              <a:t>r</a:t>
            </a:r>
            <a:r>
              <a:rPr lang="en-GB" sz="2200" dirty="0" smtClean="0">
                <a:solidFill>
                  <a:srgbClr val="FF0000"/>
                </a:solidFill>
                <a:latin typeface="CCW Precursive 6" panose="03050602040000000000" pitchFamily="66" charset="0"/>
                <a:ea typeface="+mj-ea"/>
                <a:cs typeface="+mj-cs"/>
              </a:rPr>
              <a:t>oy</a:t>
            </a:r>
            <a:r>
              <a:rPr lang="en-GB" sz="2200" dirty="0" smtClean="0">
                <a:latin typeface="CCW Precursive 6" panose="03050602040000000000" pitchFamily="66" charset="0"/>
                <a:ea typeface="+mj-ea"/>
                <a:cs typeface="+mj-cs"/>
              </a:rPr>
              <a:t>al						b</a:t>
            </a:r>
            <a:r>
              <a:rPr lang="en-GB" sz="2200" dirty="0" smtClean="0">
                <a:solidFill>
                  <a:srgbClr val="FF0000"/>
                </a:solidFill>
                <a:latin typeface="CCW Precursive 6" panose="03050602040000000000" pitchFamily="66" charset="0"/>
                <a:ea typeface="+mj-ea"/>
                <a:cs typeface="+mj-cs"/>
              </a:rPr>
              <a:t>oy</a:t>
            </a:r>
            <a:r>
              <a:rPr lang="en-GB" sz="2200" dirty="0" smtClean="0">
                <a:latin typeface="CCW Precursive 6" panose="03050602040000000000" pitchFamily="66" charset="0"/>
                <a:ea typeface="+mj-ea"/>
                <a:cs typeface="+mj-cs"/>
              </a:rPr>
              <a:t>						t</a:t>
            </a:r>
            <a:r>
              <a:rPr lang="en-GB" sz="2200" dirty="0" smtClean="0">
                <a:solidFill>
                  <a:srgbClr val="FF0000"/>
                </a:solidFill>
                <a:latin typeface="CCW Precursive 6" panose="03050602040000000000" pitchFamily="66" charset="0"/>
                <a:ea typeface="+mj-ea"/>
                <a:cs typeface="+mj-cs"/>
              </a:rPr>
              <a:t>oy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1827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GB" sz="6500" b="1" dirty="0" smtClean="0">
                <a:solidFill>
                  <a:srgbClr val="5FCBEF"/>
                </a:solidFill>
                <a:latin typeface="CCW Precursive 6" panose="03050602040000000000" pitchFamily="66" charset="0"/>
              </a:rPr>
              <a:t>oy</a:t>
            </a:r>
            <a:r>
              <a:rPr lang="en-GB" sz="2000" b="1" dirty="0" smtClean="0">
                <a:solidFill>
                  <a:srgbClr val="5FCBEF"/>
                </a:solidFill>
                <a:latin typeface="CCW Precursive 6" panose="03050602040000000000" pitchFamily="66" charset="0"/>
              </a:rPr>
              <a:t>- </a:t>
            </a:r>
            <a:r>
              <a:rPr lang="en-GB" sz="1800" b="1" dirty="0" smtClean="0">
                <a:solidFill>
                  <a:srgbClr val="5FCBEF"/>
                </a:solidFill>
                <a:latin typeface="CCW Precursive 6" panose="03050602040000000000" pitchFamily="66" charset="0"/>
              </a:rPr>
              <a:t>two </a:t>
            </a:r>
            <a:r>
              <a:rPr lang="en-GB" sz="1800" b="1" dirty="0">
                <a:solidFill>
                  <a:srgbClr val="5FCBEF"/>
                </a:solidFill>
                <a:latin typeface="CCW Precursive 6" panose="03050602040000000000" pitchFamily="66" charset="0"/>
              </a:rPr>
              <a:t>letters that make one </a:t>
            </a:r>
            <a:r>
              <a:rPr lang="en-GB" sz="1800" b="1" dirty="0" smtClean="0">
                <a:solidFill>
                  <a:srgbClr val="5FCBEF"/>
                </a:solidFill>
                <a:latin typeface="CCW Precursive 6" panose="03050602040000000000" pitchFamily="66" charset="0"/>
              </a:rPr>
              <a:t>sound. 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2416" y="1900691"/>
            <a:ext cx="6971695" cy="460148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272416" y="1320800"/>
            <a:ext cx="501889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dirty="0" smtClean="0">
                <a:latin typeface="CCW Precursive 6" panose="03050602040000000000" pitchFamily="66" charset="0"/>
                <a:ea typeface="+mj-ea"/>
                <a:cs typeface="+mj-cs"/>
              </a:rPr>
              <a:t>Phase 5 roll and read.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8967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GB" sz="6500" b="1" dirty="0" err="1" smtClean="0">
                <a:solidFill>
                  <a:srgbClr val="5FCBEF"/>
                </a:solidFill>
                <a:latin typeface="CCW Precursive 6" panose="03050602040000000000" pitchFamily="66" charset="0"/>
              </a:rPr>
              <a:t>ue</a:t>
            </a:r>
            <a:r>
              <a:rPr lang="en-GB" sz="2000" b="1" dirty="0" smtClean="0">
                <a:solidFill>
                  <a:srgbClr val="5FCBEF"/>
                </a:solidFill>
                <a:latin typeface="CCW Precursive 6" panose="03050602040000000000" pitchFamily="66" charset="0"/>
              </a:rPr>
              <a:t>- </a:t>
            </a:r>
            <a:r>
              <a:rPr lang="en-GB" sz="1800" b="1" dirty="0" smtClean="0">
                <a:solidFill>
                  <a:srgbClr val="5FCBEF"/>
                </a:solidFill>
                <a:latin typeface="CCW Precursive 6" panose="03050602040000000000" pitchFamily="66" charset="0"/>
              </a:rPr>
              <a:t>two </a:t>
            </a:r>
            <a:r>
              <a:rPr lang="en-GB" sz="1800" b="1" dirty="0">
                <a:solidFill>
                  <a:srgbClr val="5FCBEF"/>
                </a:solidFill>
                <a:latin typeface="CCW Precursive 6" panose="03050602040000000000" pitchFamily="66" charset="0"/>
              </a:rPr>
              <a:t>letters that make one </a:t>
            </a:r>
            <a:r>
              <a:rPr lang="en-GB" sz="1800" b="1" dirty="0" smtClean="0">
                <a:solidFill>
                  <a:srgbClr val="5FCBEF"/>
                </a:solidFill>
                <a:latin typeface="CCW Precursive 6" panose="03050602040000000000" pitchFamily="66" charset="0"/>
              </a:rPr>
              <a:t>sound. 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1511899" y="5683228"/>
            <a:ext cx="625324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dirty="0" err="1" smtClean="0">
                <a:latin typeface="CCW Precursive 6" panose="03050602040000000000" pitchFamily="66" charset="0"/>
                <a:ea typeface="+mj-ea"/>
                <a:cs typeface="+mj-cs"/>
              </a:rPr>
              <a:t>ue</a:t>
            </a:r>
            <a:r>
              <a:rPr lang="en-GB" sz="2200" dirty="0" smtClean="0">
                <a:latin typeface="CCW Precursive 6" panose="03050602040000000000" pitchFamily="66" charset="0"/>
                <a:ea typeface="+mj-ea"/>
                <a:cs typeface="+mj-cs"/>
              </a:rPr>
              <a:t> is the same sound as				. 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1131796" y="2813419"/>
            <a:ext cx="8720671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dirty="0" smtClean="0">
                <a:latin typeface="CCW Precursive 6" panose="03050602040000000000" pitchFamily="66" charset="0"/>
                <a:ea typeface="+mj-ea"/>
                <a:cs typeface="+mj-cs"/>
              </a:rPr>
              <a:t>gl</a:t>
            </a:r>
            <a:r>
              <a:rPr lang="en-GB" sz="2200" dirty="0" smtClean="0">
                <a:solidFill>
                  <a:srgbClr val="FF0000"/>
                </a:solidFill>
                <a:latin typeface="CCW Precursive 6" panose="03050602040000000000" pitchFamily="66" charset="0"/>
                <a:ea typeface="+mj-ea"/>
                <a:cs typeface="+mj-cs"/>
              </a:rPr>
              <a:t>ue</a:t>
            </a:r>
            <a:r>
              <a:rPr lang="en-GB" sz="2200" dirty="0" smtClean="0">
                <a:latin typeface="CCW Precursive 6" panose="03050602040000000000" pitchFamily="66" charset="0"/>
                <a:ea typeface="+mj-ea"/>
                <a:cs typeface="+mj-cs"/>
              </a:rPr>
              <a:t>						resc</a:t>
            </a:r>
            <a:r>
              <a:rPr lang="en-GB" sz="2200" dirty="0" smtClean="0">
                <a:solidFill>
                  <a:srgbClr val="FF0000"/>
                </a:solidFill>
                <a:latin typeface="CCW Precursive 6" panose="03050602040000000000" pitchFamily="66" charset="0"/>
                <a:ea typeface="+mj-ea"/>
                <a:cs typeface="+mj-cs"/>
              </a:rPr>
              <a:t>ue</a:t>
            </a:r>
            <a:r>
              <a:rPr lang="en-GB" sz="2200" dirty="0" smtClean="0">
                <a:latin typeface="CCW Precursive 6" panose="03050602040000000000" pitchFamily="66" charset="0"/>
                <a:ea typeface="+mj-ea"/>
                <a:cs typeface="+mj-cs"/>
              </a:rPr>
              <a:t>					stat</a:t>
            </a:r>
            <a:r>
              <a:rPr lang="en-GB" sz="2200" dirty="0" smtClean="0">
                <a:solidFill>
                  <a:srgbClr val="FF0000"/>
                </a:solidFill>
                <a:latin typeface="CCW Precursive 6" panose="03050602040000000000" pitchFamily="66" charset="0"/>
                <a:ea typeface="+mj-ea"/>
                <a:cs typeface="+mj-cs"/>
              </a:rPr>
              <a:t>ue</a:t>
            </a:r>
          </a:p>
          <a:p>
            <a:endParaRPr lang="en-GB" sz="2200" dirty="0">
              <a:solidFill>
                <a:srgbClr val="FF0000"/>
              </a:solidFill>
              <a:latin typeface="CCW Precursive 6" panose="03050602040000000000" pitchFamily="66" charset="0"/>
              <a:ea typeface="+mj-ea"/>
              <a:cs typeface="+mj-cs"/>
            </a:endParaRPr>
          </a:p>
          <a:p>
            <a:endParaRPr lang="en-GB" sz="2200" dirty="0" smtClean="0">
              <a:solidFill>
                <a:srgbClr val="FF0000"/>
              </a:solidFill>
              <a:latin typeface="CCW Precursive 6" panose="03050602040000000000" pitchFamily="66" charset="0"/>
              <a:ea typeface="+mj-ea"/>
              <a:cs typeface="+mj-cs"/>
            </a:endParaRPr>
          </a:p>
          <a:p>
            <a:r>
              <a:rPr lang="en-GB" sz="2200" dirty="0" smtClean="0">
                <a:latin typeface="CCW Precursive 6" panose="03050602040000000000" pitchFamily="66" charset="0"/>
                <a:ea typeface="+mj-ea"/>
                <a:cs typeface="+mj-cs"/>
              </a:rPr>
              <a:t>cl</a:t>
            </a:r>
            <a:r>
              <a:rPr lang="en-GB" sz="2200" dirty="0" smtClean="0">
                <a:solidFill>
                  <a:srgbClr val="FF0000"/>
                </a:solidFill>
                <a:latin typeface="CCW Precursive 6" panose="03050602040000000000" pitchFamily="66" charset="0"/>
                <a:ea typeface="+mj-ea"/>
                <a:cs typeface="+mj-cs"/>
              </a:rPr>
              <a:t>ue						</a:t>
            </a:r>
            <a:r>
              <a:rPr lang="en-GB" sz="2200" dirty="0" smtClean="0">
                <a:latin typeface="CCW Precursive 6" panose="03050602040000000000" pitchFamily="66" charset="0"/>
                <a:ea typeface="+mj-ea"/>
                <a:cs typeface="+mj-cs"/>
              </a:rPr>
              <a:t>bl</a:t>
            </a:r>
            <a:r>
              <a:rPr lang="en-GB" sz="2200" dirty="0" smtClean="0">
                <a:solidFill>
                  <a:srgbClr val="FF0000"/>
                </a:solidFill>
                <a:latin typeface="CCW Precursive 6" panose="03050602040000000000" pitchFamily="66" charset="0"/>
                <a:ea typeface="+mj-ea"/>
                <a:cs typeface="+mj-cs"/>
              </a:rPr>
              <a:t>ue						</a:t>
            </a:r>
            <a:r>
              <a:rPr lang="en-GB" sz="2200" dirty="0" smtClean="0">
                <a:latin typeface="CCW Precursive 6" panose="03050602040000000000" pitchFamily="66" charset="0"/>
                <a:ea typeface="+mj-ea"/>
                <a:cs typeface="+mj-cs"/>
              </a:rPr>
              <a:t>tr</a:t>
            </a:r>
            <a:r>
              <a:rPr lang="en-GB" sz="2200" dirty="0" smtClean="0">
                <a:solidFill>
                  <a:srgbClr val="FF0000"/>
                </a:solidFill>
                <a:latin typeface="CCW Precursive 6" panose="03050602040000000000" pitchFamily="66" charset="0"/>
                <a:ea typeface="+mj-ea"/>
                <a:cs typeface="+mj-cs"/>
              </a:rPr>
              <a:t>ue</a:t>
            </a: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/>
          <a:srcRect t="49125" r="87870" b="26393"/>
          <a:stretch/>
        </p:blipFill>
        <p:spPr>
          <a:xfrm>
            <a:off x="6341291" y="4888029"/>
            <a:ext cx="872310" cy="1226086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131796" y="1665793"/>
            <a:ext cx="625324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dirty="0" smtClean="0">
                <a:latin typeface="CCW Precursive 6" panose="03050602040000000000" pitchFamily="66" charset="0"/>
                <a:ea typeface="+mj-ea"/>
                <a:cs typeface="+mj-cs"/>
              </a:rPr>
              <a:t>Can you sound the words below?	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2607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748" y="1045028"/>
            <a:ext cx="8538849" cy="532674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37066" y="0"/>
            <a:ext cx="8596668" cy="870857"/>
          </a:xfrm>
        </p:spPr>
        <p:txBody>
          <a:bodyPr>
            <a:normAutofit fontScale="90000"/>
          </a:bodyPr>
          <a:lstStyle/>
          <a:p>
            <a:pPr algn="ctr"/>
            <a:r>
              <a:rPr lang="en-GB" sz="5900" b="1" dirty="0" err="1" smtClean="0">
                <a:solidFill>
                  <a:srgbClr val="5FCBEF"/>
                </a:solidFill>
                <a:latin typeface="CCW Precursive 6" panose="03050602040000000000" pitchFamily="66" charset="0"/>
              </a:rPr>
              <a:t>ue</a:t>
            </a:r>
            <a:r>
              <a:rPr lang="en-GB" sz="1800" b="1" dirty="0" smtClean="0">
                <a:solidFill>
                  <a:srgbClr val="5FCBEF"/>
                </a:solidFill>
                <a:latin typeface="CCW Precursive 6" panose="03050602040000000000" pitchFamily="66" charset="0"/>
              </a:rPr>
              <a:t>- </a:t>
            </a:r>
            <a:r>
              <a:rPr lang="en-GB" sz="1600" b="1" dirty="0" smtClean="0">
                <a:solidFill>
                  <a:srgbClr val="5FCBEF"/>
                </a:solidFill>
                <a:latin typeface="CCW Precursive 6" panose="03050602040000000000" pitchFamily="66" charset="0"/>
              </a:rPr>
              <a:t>two </a:t>
            </a:r>
            <a:r>
              <a:rPr lang="en-GB" sz="1600" b="1" dirty="0">
                <a:solidFill>
                  <a:srgbClr val="5FCBEF"/>
                </a:solidFill>
                <a:latin typeface="CCW Precursive 6" panose="03050602040000000000" pitchFamily="66" charset="0"/>
              </a:rPr>
              <a:t>letters that make one sound.</a:t>
            </a:r>
            <a:br>
              <a:rPr lang="en-GB" sz="1600" b="1" dirty="0">
                <a:solidFill>
                  <a:srgbClr val="5FCBEF"/>
                </a:solidFill>
                <a:latin typeface="CCW Precursive 6" panose="03050602040000000000" pitchFamily="66" charset="0"/>
              </a:rPr>
            </a:b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5118562" y="5364551"/>
            <a:ext cx="5433324" cy="769441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en-GB" sz="2200" dirty="0" smtClean="0">
                <a:solidFill>
                  <a:prstClr val="black"/>
                </a:solidFill>
                <a:latin typeface="CCW Precursive 6" panose="03050602040000000000" pitchFamily="66" charset="0"/>
              </a:rPr>
              <a:t>Can you find all of the </a:t>
            </a:r>
          </a:p>
          <a:p>
            <a:pPr lvl="0" algn="ctr"/>
            <a:r>
              <a:rPr lang="en-GB" sz="2200" dirty="0" smtClean="0">
                <a:solidFill>
                  <a:prstClr val="black"/>
                </a:solidFill>
                <a:latin typeface="CCW Precursive 6" panose="03050602040000000000" pitchFamily="66" charset="0"/>
              </a:rPr>
              <a:t>‘</a:t>
            </a:r>
            <a:r>
              <a:rPr lang="en-GB" sz="2200" dirty="0" err="1" smtClean="0">
                <a:solidFill>
                  <a:prstClr val="black"/>
                </a:solidFill>
                <a:latin typeface="CCW Precursive 6" panose="03050602040000000000" pitchFamily="66" charset="0"/>
              </a:rPr>
              <a:t>ue</a:t>
            </a:r>
            <a:r>
              <a:rPr lang="en-GB" sz="2200" dirty="0" smtClean="0">
                <a:solidFill>
                  <a:prstClr val="black"/>
                </a:solidFill>
                <a:latin typeface="CCW Precursive 6" panose="03050602040000000000" pitchFamily="66" charset="0"/>
              </a:rPr>
              <a:t>’ sounds in the postcard?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60379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261076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7200" b="1" dirty="0" smtClean="0">
                <a:solidFill>
                  <a:srgbClr val="5FCBEF"/>
                </a:solidFill>
                <a:latin typeface="CCW Precursive 6" panose="03050602040000000000" pitchFamily="66" charset="0"/>
              </a:rPr>
              <a:t>aw</a:t>
            </a:r>
            <a:r>
              <a:rPr lang="en-GB" sz="2200" b="1" dirty="0" smtClean="0">
                <a:solidFill>
                  <a:srgbClr val="5FCBEF"/>
                </a:solidFill>
                <a:latin typeface="CCW Precursive 6" panose="03050602040000000000" pitchFamily="66" charset="0"/>
              </a:rPr>
              <a:t>- </a:t>
            </a:r>
            <a:r>
              <a:rPr lang="en-GB" sz="2000" b="1" dirty="0" smtClean="0">
                <a:solidFill>
                  <a:srgbClr val="5FCBEF"/>
                </a:solidFill>
                <a:latin typeface="CCW Precursive 6" panose="03050602040000000000" pitchFamily="66" charset="0"/>
              </a:rPr>
              <a:t>two </a:t>
            </a:r>
            <a:r>
              <a:rPr lang="en-GB" sz="2000" b="1" dirty="0">
                <a:solidFill>
                  <a:srgbClr val="5FCBEF"/>
                </a:solidFill>
                <a:latin typeface="CCW Precursive 6" panose="03050602040000000000" pitchFamily="66" charset="0"/>
              </a:rPr>
              <a:t>letters that make one sound.</a:t>
            </a:r>
            <a:br>
              <a:rPr lang="en-GB" sz="2000" b="1" dirty="0">
                <a:solidFill>
                  <a:srgbClr val="5FCBEF"/>
                </a:solidFill>
                <a:latin typeface="CCW Precursive 6" panose="03050602040000000000" pitchFamily="66" charset="0"/>
              </a:rPr>
            </a:br>
            <a:r>
              <a:rPr lang="en-GB" sz="2000" b="1" dirty="0">
                <a:solidFill>
                  <a:srgbClr val="5FCBEF"/>
                </a:solidFill>
                <a:latin typeface="CCW Precursive 6" panose="03050602040000000000" pitchFamily="66" charset="0"/>
              </a:rPr>
              <a:t>This is a </a:t>
            </a:r>
            <a:r>
              <a:rPr lang="en-GB" sz="2000" b="1" u="sng" dirty="0">
                <a:solidFill>
                  <a:srgbClr val="5FCBEF"/>
                </a:solidFill>
                <a:latin typeface="CCW Precursive 6" panose="03050602040000000000" pitchFamily="66" charset="0"/>
              </a:rPr>
              <a:t>digraph</a:t>
            </a:r>
            <a:r>
              <a:rPr lang="en-GB" sz="2000" b="1" dirty="0">
                <a:solidFill>
                  <a:srgbClr val="5FCBEF"/>
                </a:solidFill>
                <a:latin typeface="CCW Precursive 6" panose="03050602040000000000" pitchFamily="66" charset="0"/>
              </a:rPr>
              <a:t>.</a:t>
            </a:r>
            <a:r>
              <a:rPr lang="en-GB" sz="2000" b="1" dirty="0">
                <a:solidFill>
                  <a:srgbClr val="5FCBEF"/>
                </a:solidFill>
                <a:latin typeface="CCW Precursive 6" panose="03050602040000000000" pitchFamily="66" charset="0"/>
              </a:rPr>
              <a:t/>
            </a:r>
            <a:br>
              <a:rPr lang="en-GB" sz="2000" b="1" dirty="0">
                <a:solidFill>
                  <a:srgbClr val="5FCBEF"/>
                </a:solidFill>
                <a:latin typeface="CCW Precursive 6" panose="03050602040000000000" pitchFamily="66" charset="0"/>
              </a:rPr>
            </a:br>
            <a:endParaRPr lang="en-GB" dirty="0"/>
          </a:p>
        </p:txBody>
      </p:sp>
      <p:sp>
        <p:nvSpPr>
          <p:cNvPr id="15" name="Rectangle 14"/>
          <p:cNvSpPr/>
          <p:nvPr/>
        </p:nvSpPr>
        <p:spPr>
          <a:xfrm>
            <a:off x="428207" y="5565380"/>
            <a:ext cx="896982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200" dirty="0">
                <a:solidFill>
                  <a:prstClr val="black"/>
                </a:solidFill>
                <a:latin typeface="CCW Precursive 6" panose="03050602040000000000" pitchFamily="66" charset="0"/>
              </a:rPr>
              <a:t>Chose one to put into a sentence. </a:t>
            </a:r>
          </a:p>
          <a:p>
            <a:pPr lvl="0"/>
            <a:r>
              <a:rPr lang="en-GB" sz="2200" dirty="0">
                <a:solidFill>
                  <a:prstClr val="black"/>
                </a:solidFill>
                <a:latin typeface="CCW Precursive 6" panose="03050602040000000000" pitchFamily="66" charset="0"/>
              </a:rPr>
              <a:t>Remember: capital letter, finger space, full </a:t>
            </a:r>
            <a:r>
              <a:rPr lang="en-GB" sz="2200" dirty="0" smtClean="0">
                <a:solidFill>
                  <a:prstClr val="black"/>
                </a:solidFill>
                <a:latin typeface="CCW Precursive 6" panose="03050602040000000000" pitchFamily="66" charset="0"/>
              </a:rPr>
              <a:t>stop.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1" t="65886" r="-5238" b="987"/>
          <a:stretch/>
        </p:blipFill>
        <p:spPr>
          <a:xfrm>
            <a:off x="4749232" y="2103916"/>
            <a:ext cx="2340987" cy="220617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2"/>
          <a:srcRect r="-17143" b="49920"/>
          <a:stretch/>
        </p:blipFill>
        <p:spPr>
          <a:xfrm>
            <a:off x="1135941" y="2047707"/>
            <a:ext cx="2546993" cy="3259777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2409437" y="2460203"/>
            <a:ext cx="1273497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200" dirty="0">
                <a:solidFill>
                  <a:prstClr val="black"/>
                </a:solidFill>
                <a:latin typeface="CCW Precursive 6" panose="03050602040000000000" pitchFamily="66" charset="0"/>
              </a:rPr>
              <a:t>s</a:t>
            </a:r>
            <a:r>
              <a:rPr lang="en-GB" sz="2200" dirty="0" smtClean="0">
                <a:solidFill>
                  <a:srgbClr val="FF0000"/>
                </a:solidFill>
                <a:latin typeface="CCW Precursive 6" panose="03050602040000000000" pitchFamily="66" charset="0"/>
              </a:rPr>
              <a:t>aw</a:t>
            </a:r>
            <a:endParaRPr lang="en-GB" sz="2200" dirty="0">
              <a:solidFill>
                <a:prstClr val="black"/>
              </a:solidFill>
              <a:latin typeface="CCW Precursive 6" panose="03050602040000000000" pitchFamily="66" charset="0"/>
            </a:endParaRPr>
          </a:p>
          <a:p>
            <a:pPr lvl="0"/>
            <a:endParaRPr lang="en-GB" sz="2200" dirty="0" smtClean="0">
              <a:solidFill>
                <a:prstClr val="black"/>
              </a:solidFill>
              <a:latin typeface="CCW Precursive 6" panose="03050602040000000000" pitchFamily="66" charset="0"/>
            </a:endParaRPr>
          </a:p>
          <a:p>
            <a:pPr lvl="0"/>
            <a:endParaRPr lang="en-GB" sz="2200" dirty="0">
              <a:solidFill>
                <a:prstClr val="black"/>
              </a:solidFill>
              <a:latin typeface="CCW Precursive 6" panose="03050602040000000000" pitchFamily="66" charset="0"/>
            </a:endParaRPr>
          </a:p>
          <a:p>
            <a:pPr lvl="0"/>
            <a:r>
              <a:rPr lang="en-GB" sz="2200" dirty="0">
                <a:solidFill>
                  <a:prstClr val="black"/>
                </a:solidFill>
                <a:latin typeface="CCW Precursive 6" panose="03050602040000000000" pitchFamily="66" charset="0"/>
              </a:rPr>
              <a:t>p</a:t>
            </a:r>
            <a:r>
              <a:rPr lang="en-GB" sz="2200" dirty="0" smtClean="0">
                <a:solidFill>
                  <a:srgbClr val="FF0000"/>
                </a:solidFill>
                <a:latin typeface="CCW Precursive 6" panose="03050602040000000000" pitchFamily="66" charset="0"/>
              </a:rPr>
              <a:t>aw</a:t>
            </a:r>
            <a:endParaRPr lang="en-GB" sz="2200" dirty="0">
              <a:solidFill>
                <a:prstClr val="black"/>
              </a:solidFill>
              <a:latin typeface="CCW Precursive 6" panose="03050602040000000000" pitchFamily="66" charset="0"/>
            </a:endParaRPr>
          </a:p>
          <a:p>
            <a:pPr lvl="0"/>
            <a:endParaRPr lang="en-GB" sz="2200" dirty="0" smtClean="0">
              <a:solidFill>
                <a:prstClr val="black"/>
              </a:solidFill>
              <a:latin typeface="CCW Precursive 6" panose="03050602040000000000" pitchFamily="66" charset="0"/>
            </a:endParaRPr>
          </a:p>
          <a:p>
            <a:pPr lvl="0"/>
            <a:endParaRPr lang="en-GB" sz="2200" dirty="0">
              <a:solidFill>
                <a:prstClr val="black"/>
              </a:solidFill>
              <a:latin typeface="CCW Precursive 6" panose="03050602040000000000" pitchFamily="66" charset="0"/>
            </a:endParaRPr>
          </a:p>
          <a:p>
            <a:pPr lvl="0"/>
            <a:r>
              <a:rPr lang="en-GB" sz="2200" dirty="0" smtClean="0">
                <a:solidFill>
                  <a:prstClr val="black"/>
                </a:solidFill>
                <a:latin typeface="CCW Precursive 6" panose="03050602040000000000" pitchFamily="66" charset="0"/>
              </a:rPr>
              <a:t>cl</a:t>
            </a:r>
            <a:r>
              <a:rPr lang="en-GB" sz="2200" dirty="0" smtClean="0">
                <a:solidFill>
                  <a:srgbClr val="FF0000"/>
                </a:solidFill>
                <a:latin typeface="CCW Precursive 6" panose="03050602040000000000" pitchFamily="66" charset="0"/>
              </a:rPr>
              <a:t>aw</a:t>
            </a:r>
            <a:r>
              <a:rPr lang="en-GB" sz="2200" dirty="0" smtClean="0">
                <a:solidFill>
                  <a:prstClr val="black"/>
                </a:solidFill>
                <a:latin typeface="CCW Precursive 6" panose="03050602040000000000" pitchFamily="66" charset="0"/>
              </a:rPr>
              <a:t>      	      </a:t>
            </a:r>
            <a:endParaRPr lang="en-GB" sz="2200" dirty="0">
              <a:solidFill>
                <a:prstClr val="black"/>
              </a:solidFill>
              <a:latin typeface="CCW Precursive 6" panose="03050602040000000000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030751" y="2460203"/>
            <a:ext cx="1273497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200" dirty="0" smtClean="0">
                <a:solidFill>
                  <a:prstClr val="black"/>
                </a:solidFill>
                <a:latin typeface="CCW Precursive 6" panose="03050602040000000000" pitchFamily="66" charset="0"/>
              </a:rPr>
              <a:t>j</a:t>
            </a:r>
            <a:r>
              <a:rPr lang="en-GB" sz="2200" dirty="0" smtClean="0">
                <a:solidFill>
                  <a:srgbClr val="FF0000"/>
                </a:solidFill>
                <a:latin typeface="CCW Precursive 6" panose="03050602040000000000" pitchFamily="66" charset="0"/>
              </a:rPr>
              <a:t>aw</a:t>
            </a:r>
            <a:endParaRPr lang="en-GB" sz="2200" dirty="0">
              <a:solidFill>
                <a:prstClr val="black"/>
              </a:solidFill>
              <a:latin typeface="CCW Precursive 6" panose="03050602040000000000" pitchFamily="66" charset="0"/>
            </a:endParaRPr>
          </a:p>
          <a:p>
            <a:pPr lvl="0"/>
            <a:endParaRPr lang="en-GB" sz="2200" dirty="0" smtClean="0">
              <a:solidFill>
                <a:prstClr val="black"/>
              </a:solidFill>
              <a:latin typeface="CCW Precursive 6" panose="03050602040000000000" pitchFamily="66" charset="0"/>
            </a:endParaRPr>
          </a:p>
          <a:p>
            <a:pPr lvl="0"/>
            <a:endParaRPr lang="en-GB" sz="2200" dirty="0" smtClean="0">
              <a:solidFill>
                <a:prstClr val="black"/>
              </a:solidFill>
              <a:latin typeface="CCW Precursive 6" panose="03050602040000000000" pitchFamily="66" charset="0"/>
            </a:endParaRPr>
          </a:p>
          <a:p>
            <a:pPr lvl="0"/>
            <a:r>
              <a:rPr lang="en-GB" sz="2200" dirty="0" smtClean="0">
                <a:solidFill>
                  <a:prstClr val="black"/>
                </a:solidFill>
                <a:latin typeface="CCW Precursive 6" panose="03050602040000000000" pitchFamily="66" charset="0"/>
              </a:rPr>
              <a:t>dr</a:t>
            </a:r>
            <a:r>
              <a:rPr lang="en-GB" sz="2200" dirty="0" smtClean="0">
                <a:solidFill>
                  <a:srgbClr val="FF0000"/>
                </a:solidFill>
                <a:latin typeface="CCW Precursive 6" panose="03050602040000000000" pitchFamily="66" charset="0"/>
              </a:rPr>
              <a:t>aw</a:t>
            </a:r>
            <a:r>
              <a:rPr lang="en-GB" sz="2200" dirty="0" smtClean="0">
                <a:solidFill>
                  <a:prstClr val="black"/>
                </a:solidFill>
                <a:latin typeface="CCW Precursive 6" panose="03050602040000000000" pitchFamily="66" charset="0"/>
              </a:rPr>
              <a:t>      	      </a:t>
            </a:r>
            <a:endParaRPr lang="en-GB" sz="2200" dirty="0">
              <a:solidFill>
                <a:prstClr val="black"/>
              </a:solidFill>
              <a:latin typeface="CCW Precursive 6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29657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203" y="426720"/>
            <a:ext cx="8596668" cy="1320800"/>
          </a:xfrm>
        </p:spPr>
        <p:txBody>
          <a:bodyPr>
            <a:noAutofit/>
          </a:bodyPr>
          <a:lstStyle/>
          <a:p>
            <a:r>
              <a:rPr lang="en-GB" sz="4400" b="1" dirty="0" smtClean="0">
                <a:solidFill>
                  <a:srgbClr val="5FCBEF"/>
                </a:solidFill>
                <a:latin typeface="CCW Precursive 6" panose="03050602040000000000" pitchFamily="66" charset="0"/>
              </a:rPr>
              <a:t>Useful website games:</a:t>
            </a: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www.phonicsplay.co.uk/resources/phase/3/buried-treasure</a:t>
            </a:r>
            <a:r>
              <a:rPr lang="en-GB" dirty="0" smtClean="0"/>
              <a:t> (phonics play, username: march20, password: home, phase 3, buried treasure, revise all).</a:t>
            </a:r>
          </a:p>
          <a:p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www.phonicsplay.co.uk/resources/phase/3/flashcards-speed-trials</a:t>
            </a:r>
            <a:r>
              <a:rPr lang="en-GB" dirty="0" smtClean="0"/>
              <a:t> (phonics play, username: march20, password: home, flashcards speed trial, phase 3)</a:t>
            </a:r>
          </a:p>
          <a:p>
            <a:r>
              <a:rPr lang="en-GB" dirty="0">
                <a:hlinkClick r:id="rId4"/>
              </a:rPr>
              <a:t>https://</a:t>
            </a:r>
            <a:r>
              <a:rPr lang="en-GB" dirty="0" smtClean="0">
                <a:hlinkClick r:id="rId4"/>
              </a:rPr>
              <a:t>www.phonicsplay.co.uk/resources/phase/3/tricky-word-trucks</a:t>
            </a:r>
            <a:r>
              <a:rPr lang="en-GB" dirty="0" smtClean="0"/>
              <a:t> (phonics play, username: march20, password: home, tricky word trucks, pick individual words, tick all phase 2 and 3)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458111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118</TotalTime>
  <Words>244</Words>
  <Application>Microsoft Office PowerPoint</Application>
  <PresentationFormat>Widescreen</PresentationFormat>
  <Paragraphs>41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CCW Precursive 6</vt:lpstr>
      <vt:lpstr>Trebuchet MS</vt:lpstr>
      <vt:lpstr>Wingdings 3</vt:lpstr>
      <vt:lpstr>Facet</vt:lpstr>
      <vt:lpstr>Year 1 Phonics</vt:lpstr>
      <vt:lpstr>Can you still…</vt:lpstr>
      <vt:lpstr>ir- two letters that make one sound. This is a digraph. </vt:lpstr>
      <vt:lpstr>oy- two letters that make one sound. </vt:lpstr>
      <vt:lpstr>oy- two letters that make one sound. </vt:lpstr>
      <vt:lpstr>ue- two letters that make one sound. </vt:lpstr>
      <vt:lpstr>ue- two letters that make one sound. </vt:lpstr>
      <vt:lpstr>aw- two letters that make one sound. This is a digraph. </vt:lpstr>
      <vt:lpstr>Useful website games: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Phonics</dc:title>
  <dc:creator>Administrator</dc:creator>
  <cp:lastModifiedBy>Grace Arnall</cp:lastModifiedBy>
  <cp:revision>13</cp:revision>
  <dcterms:created xsi:type="dcterms:W3CDTF">2020-09-16T18:12:18Z</dcterms:created>
  <dcterms:modified xsi:type="dcterms:W3CDTF">2020-11-02T21:28:52Z</dcterms:modified>
</cp:coreProperties>
</file>