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0" r:id="rId8"/>
    <p:sldId id="267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 autoAdjust="0"/>
    <p:restoredTop sz="94660"/>
  </p:normalViewPr>
  <p:slideViewPr>
    <p:cSldViewPr snapToGrid="0">
      <p:cViewPr>
        <p:scale>
          <a:sx n="66" d="100"/>
          <a:sy n="66" d="100"/>
        </p:scale>
        <p:origin x="87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onicsplay.co.uk/resources/phase/3/flashcards-speed-trials" TargetMode="External"/><Relationship Id="rId2" Type="http://schemas.openxmlformats.org/officeDocument/2006/relationships/hyperlink" Target="https://www.phonicsplay.co.uk/resources/phase/3/buried-treasu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honicsplay.co.uk/resources/phase/3/tricky-word-truck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rgbClr val="5FCBEF"/>
                </a:solidFill>
                <a:latin typeface="CCW Precursive 6" panose="03050602040000000000" pitchFamily="66" charset="0"/>
              </a:rPr>
              <a:t>Year 1 Phonics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Focus sounds:</a:t>
            </a:r>
          </a:p>
          <a:p>
            <a:pPr lvl="0" algn="ctr">
              <a:buClr>
                <a:srgbClr val="5FCBEF"/>
              </a:buClr>
            </a:pP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ir</a:t>
            </a:r>
            <a:r>
              <a:rPr lang="en-GB" sz="40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, oy, </a:t>
            </a:r>
            <a:r>
              <a:rPr lang="en-GB" sz="4000" dirty="0" err="1" smtClean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ue</a:t>
            </a:r>
            <a:r>
              <a:rPr lang="en-GB" sz="4000" dirty="0">
                <a:solidFill>
                  <a:prstClr val="black">
                    <a:lumMod val="50000"/>
                    <a:lumOff val="50000"/>
                  </a:prstClr>
                </a:solidFill>
                <a:latin typeface="CCW Precursive 6" panose="03050602040000000000" pitchFamily="66" charset="0"/>
              </a:rPr>
              <a:t>, 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63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Can you still…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5FCBEF"/>
              </a:buClr>
            </a:pPr>
            <a:r>
              <a:rPr lang="en-GB" sz="2400" u="sng" dirty="0">
                <a:solidFill>
                  <a:prstClr val="black">
                    <a:lumMod val="75000"/>
                    <a:lumOff val="25000"/>
                  </a:prstClr>
                </a:solidFill>
                <a:latin typeface="CCW Precursive 6" panose="03050602040000000000" pitchFamily="66" charset="0"/>
              </a:rPr>
              <a:t>Sound out each of these: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25092" r="3184" b="26393"/>
          <a:stretch/>
        </p:blipFill>
        <p:spPr>
          <a:xfrm>
            <a:off x="535576" y="2729766"/>
            <a:ext cx="6962503" cy="24296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t="73134" r="63329" b="528"/>
          <a:stretch/>
        </p:blipFill>
        <p:spPr>
          <a:xfrm>
            <a:off x="535576" y="5162595"/>
            <a:ext cx="2638698" cy="1319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784" y="5172224"/>
            <a:ext cx="3563767" cy="132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107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i</a:t>
            </a:r>
            <a:r>
              <a:rPr lang="en-GB" sz="72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r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>
                <a:solidFill>
                  <a:srgbClr val="5FCBEF"/>
                </a:solidFill>
                <a:latin typeface="CCW Precursive 6" panose="03050602040000000000" pitchFamily="66" charset="0"/>
              </a:rPr>
              <a:t>digraph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/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149363" y="4963284"/>
            <a:ext cx="76526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Hide your screen and see you if you can write each word segmenting the sounds you hear. Do not forget digraph 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ir</a:t>
            </a:r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.</a:t>
            </a:r>
            <a:endParaRPr lang="en-GB" sz="2200" dirty="0">
              <a:latin typeface="CCW Precursive 6" panose="03050602040000000000" pitchFamily="66" charset="0"/>
              <a:ea typeface="+mj-ea"/>
              <a:cs typeface="+mj-cs"/>
            </a:endParaRPr>
          </a:p>
          <a:p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553298" y="1683184"/>
            <a:ext cx="8844737" cy="1918015"/>
            <a:chOff x="520206" y="1410013"/>
            <a:chExt cx="8844737" cy="1918015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1" r="-5873" b="78199"/>
            <a:stretch/>
          </p:blipFill>
          <p:spPr>
            <a:xfrm>
              <a:off x="520206" y="1410013"/>
              <a:ext cx="2341637" cy="1918015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t="24355" r="-2486" b="50958"/>
            <a:stretch/>
          </p:blipFill>
          <p:spPr>
            <a:xfrm>
              <a:off x="3287031" y="1697230"/>
              <a:ext cx="1423884" cy="1364343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t="50319" b="25419"/>
            <a:stretch/>
          </p:blipFill>
          <p:spPr>
            <a:xfrm>
              <a:off x="5469932" y="1507112"/>
              <a:ext cx="1676854" cy="161829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/>
            <a:srcRect l="1" t="75858" r="-5873"/>
            <a:stretch/>
          </p:blipFill>
          <p:spPr>
            <a:xfrm>
              <a:off x="7905803" y="1784773"/>
              <a:ext cx="1459140" cy="1323508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/>
        </p:nvSpPr>
        <p:spPr>
          <a:xfrm>
            <a:off x="1277311" y="3601199"/>
            <a:ext cx="90133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d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ir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t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    	sk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ir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t     	  	sh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ir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t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 	 b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ir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d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52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oy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11900" y="5683228"/>
            <a:ext cx="55638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CCW Precursive 6" panose="03050602040000000000" pitchFamily="66" charset="0"/>
                <a:ea typeface="+mj-ea"/>
                <a:cs typeface="+mj-cs"/>
              </a:rPr>
              <a:t>o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y is the same sound as oi.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76424"/>
          <a:stretch/>
        </p:blipFill>
        <p:spPr>
          <a:xfrm>
            <a:off x="7301264" y="2521855"/>
            <a:ext cx="1779057" cy="142602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r="78682"/>
          <a:stretch/>
        </p:blipFill>
        <p:spPr>
          <a:xfrm>
            <a:off x="1149044" y="2521856"/>
            <a:ext cx="1608670" cy="14260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6561" y="2374803"/>
            <a:ext cx="1505856" cy="157308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511900" y="4126158"/>
            <a:ext cx="87206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>
                <a:latin typeface="CCW Precursive 6" panose="03050602040000000000" pitchFamily="66" charset="0"/>
                <a:ea typeface="+mj-ea"/>
                <a:cs typeface="+mj-cs"/>
              </a:rPr>
              <a:t>r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oy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al						b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oy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						t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oy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827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oy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416" y="1900691"/>
            <a:ext cx="6971695" cy="46014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72416" y="1320800"/>
            <a:ext cx="50188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Phase 5 roll and read.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967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65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ue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8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sound. 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511899" y="5683228"/>
            <a:ext cx="62532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err="1" smtClean="0">
                <a:latin typeface="CCW Precursive 6" panose="03050602040000000000" pitchFamily="66" charset="0"/>
                <a:ea typeface="+mj-ea"/>
                <a:cs typeface="+mj-cs"/>
              </a:rPr>
              <a:t>ue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 is the same sound as				.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1131796" y="2813419"/>
            <a:ext cx="872067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gl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						resc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					stat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</a:t>
            </a:r>
          </a:p>
          <a:p>
            <a:endParaRPr lang="en-GB" sz="2200" dirty="0">
              <a:solidFill>
                <a:srgbClr val="FF0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  <a:p>
            <a:endParaRPr lang="en-GB" sz="2200" dirty="0" smtClean="0">
              <a:solidFill>
                <a:srgbClr val="FF0000"/>
              </a:solidFill>
              <a:latin typeface="CCW Precursive 6" panose="03050602040000000000" pitchFamily="66" charset="0"/>
              <a:ea typeface="+mj-ea"/>
              <a:cs typeface="+mj-cs"/>
            </a:endParaRPr>
          </a:p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cl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						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bl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						</a:t>
            </a:r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tr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  <a:ea typeface="+mj-ea"/>
                <a:cs typeface="+mj-cs"/>
              </a:rPr>
              <a:t>ue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t="49125" r="87870" b="26393"/>
          <a:stretch/>
        </p:blipFill>
        <p:spPr>
          <a:xfrm>
            <a:off x="6341291" y="4888029"/>
            <a:ext cx="872310" cy="122608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31796" y="1665793"/>
            <a:ext cx="62532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smtClean="0">
                <a:latin typeface="CCW Precursive 6" panose="03050602040000000000" pitchFamily="66" charset="0"/>
                <a:ea typeface="+mj-ea"/>
                <a:cs typeface="+mj-cs"/>
              </a:rPr>
              <a:t>Can you sound the words below?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6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748" y="1045028"/>
            <a:ext cx="8538849" cy="53267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37066" y="0"/>
            <a:ext cx="8596668" cy="870857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900" b="1" dirty="0" err="1" smtClean="0">
                <a:solidFill>
                  <a:srgbClr val="5FCBEF"/>
                </a:solidFill>
                <a:latin typeface="CCW Precursive 6" panose="03050602040000000000" pitchFamily="66" charset="0"/>
              </a:rPr>
              <a:t>ue</a:t>
            </a:r>
            <a:r>
              <a:rPr lang="en-GB" sz="18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16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16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118562" y="5364551"/>
            <a:ext cx="5433324" cy="769441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Can you find all of the </a:t>
            </a:r>
          </a:p>
          <a:p>
            <a:pPr lvl="0" algn="ctr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‘</a:t>
            </a:r>
            <a:r>
              <a:rPr lang="en-GB" sz="2200" dirty="0" err="1" smtClean="0">
                <a:solidFill>
                  <a:prstClr val="black"/>
                </a:solidFill>
                <a:latin typeface="CCW Precursive 6" panose="03050602040000000000" pitchFamily="66" charset="0"/>
              </a:rPr>
              <a:t>ue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’ sounds in the postcard?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03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107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aw</a:t>
            </a:r>
            <a:r>
              <a:rPr lang="en-GB" sz="22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- </a:t>
            </a:r>
            <a:r>
              <a:rPr lang="en-GB" sz="20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two 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letters that make one sound.</a:t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This is a </a:t>
            </a:r>
            <a:r>
              <a:rPr lang="en-GB" sz="2000" b="1" u="sng" dirty="0">
                <a:solidFill>
                  <a:srgbClr val="5FCBEF"/>
                </a:solidFill>
                <a:latin typeface="CCW Precursive 6" panose="03050602040000000000" pitchFamily="66" charset="0"/>
              </a:rPr>
              <a:t>digraph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>.</a:t>
            </a:r>
            <a: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  <a:t/>
            </a:r>
            <a:br>
              <a:rPr lang="en-GB" sz="2000" b="1" dirty="0">
                <a:solidFill>
                  <a:srgbClr val="5FCBEF"/>
                </a:solidFill>
                <a:latin typeface="CCW Precursive 6" panose="03050602040000000000" pitchFamily="66" charset="0"/>
              </a:rPr>
            </a:b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428207" y="5565380"/>
            <a:ext cx="89698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Chose one to put into a sentence. </a:t>
            </a:r>
          </a:p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Remember: capital letter, finger space, full 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stop.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" t="65886" r="-5238" b="987"/>
          <a:stretch/>
        </p:blipFill>
        <p:spPr>
          <a:xfrm>
            <a:off x="4749232" y="2103916"/>
            <a:ext cx="2340987" cy="22061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/>
          <a:srcRect r="-17143" b="49920"/>
          <a:stretch/>
        </p:blipFill>
        <p:spPr>
          <a:xfrm>
            <a:off x="1135941" y="2047707"/>
            <a:ext cx="2546993" cy="325977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2409437" y="2460203"/>
            <a:ext cx="127349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s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aw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 smtClean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r>
              <a:rPr lang="en-GB" sz="2200" dirty="0">
                <a:solidFill>
                  <a:prstClr val="black"/>
                </a:solidFill>
                <a:latin typeface="CCW Precursive 6" panose="03050602040000000000" pitchFamily="66" charset="0"/>
              </a:rPr>
              <a:t>p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aw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 smtClean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cl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aw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 	      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30751" y="2460203"/>
            <a:ext cx="127349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j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aw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 smtClean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endParaRPr lang="en-GB" sz="2200" dirty="0" smtClean="0">
              <a:solidFill>
                <a:prstClr val="black"/>
              </a:solidFill>
              <a:latin typeface="CCW Precursive 6" panose="03050602040000000000" pitchFamily="66" charset="0"/>
            </a:endParaRPr>
          </a:p>
          <a:p>
            <a:pPr lvl="0"/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dr</a:t>
            </a:r>
            <a:r>
              <a:rPr lang="en-GB" sz="2200" dirty="0" smtClean="0">
                <a:solidFill>
                  <a:srgbClr val="FF0000"/>
                </a:solidFill>
                <a:latin typeface="CCW Precursive 6" panose="03050602040000000000" pitchFamily="66" charset="0"/>
              </a:rPr>
              <a:t>aw</a:t>
            </a:r>
            <a:r>
              <a:rPr lang="en-GB" sz="2200" dirty="0" smtClean="0">
                <a:solidFill>
                  <a:prstClr val="black"/>
                </a:solidFill>
                <a:latin typeface="CCW Precursive 6" panose="03050602040000000000" pitchFamily="66" charset="0"/>
              </a:rPr>
              <a:t>      	      </a:t>
            </a:r>
            <a:endParaRPr lang="en-GB" sz="2200" dirty="0">
              <a:solidFill>
                <a:prstClr val="black"/>
              </a:solidFill>
              <a:latin typeface="CCW Precursive 6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65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203" y="426720"/>
            <a:ext cx="8596668" cy="1320800"/>
          </a:xfrm>
        </p:spPr>
        <p:txBody>
          <a:bodyPr>
            <a:noAutofit/>
          </a:bodyPr>
          <a:lstStyle/>
          <a:p>
            <a:r>
              <a:rPr lang="en-GB" sz="4400" b="1" dirty="0" smtClean="0">
                <a:solidFill>
                  <a:srgbClr val="5FCBEF"/>
                </a:solidFill>
                <a:latin typeface="CCW Precursive 6" panose="03050602040000000000" pitchFamily="66" charset="0"/>
              </a:rPr>
              <a:t>Useful website games: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www.phonicsplay.co.uk/resources/phase/3/buried-treasure</a:t>
            </a:r>
            <a:r>
              <a:rPr lang="en-GB" dirty="0" smtClean="0"/>
              <a:t> (phonics play, username: march20, password: home, phase 3, buried treasure, revise all).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www.phonicsplay.co.uk/resources/phase/3/flashcards-speed-trials</a:t>
            </a:r>
            <a:r>
              <a:rPr lang="en-GB" dirty="0" smtClean="0"/>
              <a:t> (phonics play, username: march20, password: home, flashcards speed trial, phase 3)</a:t>
            </a:r>
          </a:p>
          <a:p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www.phonicsplay.co.uk/resources/phase/3/tricky-word-trucks</a:t>
            </a:r>
            <a:r>
              <a:rPr lang="en-GB" dirty="0" smtClean="0"/>
              <a:t> (phonics play, username: march20, password: home, tricky word trucks, pick individual words, tick all phase 2 and 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458111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244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CCW Precursive 6</vt:lpstr>
      <vt:lpstr>Trebuchet MS</vt:lpstr>
      <vt:lpstr>Wingdings 3</vt:lpstr>
      <vt:lpstr>Facet</vt:lpstr>
      <vt:lpstr>Year 1 Phonics</vt:lpstr>
      <vt:lpstr>Can you still…</vt:lpstr>
      <vt:lpstr>ir- two letters that make one sound. This is a digraph. </vt:lpstr>
      <vt:lpstr>oy- two letters that make one sound. </vt:lpstr>
      <vt:lpstr>oy- two letters that make one sound. </vt:lpstr>
      <vt:lpstr>ue- two letters that make one sound. </vt:lpstr>
      <vt:lpstr>ue- two letters that make one sound. </vt:lpstr>
      <vt:lpstr>aw- two letters that make one sound. This is a digraph. </vt:lpstr>
      <vt:lpstr>Useful website games: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Phonics</dc:title>
  <dc:creator>Administrator</dc:creator>
  <cp:lastModifiedBy>Grace Arnall</cp:lastModifiedBy>
  <cp:revision>13</cp:revision>
  <dcterms:created xsi:type="dcterms:W3CDTF">2020-09-16T18:12:18Z</dcterms:created>
  <dcterms:modified xsi:type="dcterms:W3CDTF">2020-11-02T21:28:52Z</dcterms:modified>
</cp:coreProperties>
</file>