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notesMasterIdLst>
    <p:notesMasterId r:id="rId17"/>
  </p:notesMasterIdLst>
  <p:handoutMasterIdLst>
    <p:handoutMasterId r:id="rId18"/>
  </p:handoutMasterIdLst>
  <p:sldIdLst>
    <p:sldId id="274" r:id="rId4"/>
    <p:sldId id="263" r:id="rId5"/>
    <p:sldId id="300" r:id="rId6"/>
    <p:sldId id="291" r:id="rId7"/>
    <p:sldId id="296" r:id="rId8"/>
    <p:sldId id="264" r:id="rId9"/>
    <p:sldId id="277" r:id="rId10"/>
    <p:sldId id="297" r:id="rId11"/>
    <p:sldId id="298" r:id="rId12"/>
    <p:sldId id="290" r:id="rId13"/>
    <p:sldId id="299" r:id="rId14"/>
    <p:sldId id="301" r:id="rId15"/>
    <p:sldId id="294"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Sassoon Infant Md"/>
      <p:regular r:id="rId23"/>
    </p:embeddedFont>
    <p:embeddedFont>
      <p:font typeface="Twinkl" panose="020B0604020202020204" charset="0"/>
      <p:regular r:id="rId24"/>
      <p:bold r:id="rId25"/>
    </p:embeddedFont>
    <p:embeddedFont>
      <p:font typeface="Twinkl SemiBold" charset="0"/>
      <p:bold r:id="rId26"/>
    </p:embeddedFont>
    <p:embeddedFont>
      <p:font typeface="Sassoon Infant Rg" panose="02000503030000020003" charset="0"/>
      <p:regular r:id="rId27"/>
      <p:bold r:id="rId28"/>
    </p:embeddedFont>
    <p:embeddedFont>
      <p:font typeface="BPreplay"/>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26D"/>
    <a:srgbClr val="FDCF81"/>
    <a:srgbClr val="F19A93"/>
    <a:srgbClr val="E84D15"/>
    <a:srgbClr val="AFDEF8"/>
    <a:srgbClr val="2DB6BC"/>
    <a:srgbClr val="48CDD4"/>
    <a:srgbClr val="E9C501"/>
    <a:srgbClr val="FEE864"/>
    <a:srgbClr val="FFE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8" d="100"/>
          <a:sy n="88" d="100"/>
        </p:scale>
        <p:origin x="1291" y="6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06/10/2020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06/10/2020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420391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1312004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2466391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179380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455161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5159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40797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211154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accent5"/>
          </a:fgClr>
          <a:bgClr>
            <a:schemeClr val="bg1"/>
          </a:bgClr>
        </a:pattFill>
        <a:effectLst/>
      </p:bgPr>
    </p:bg>
    <p:spTree>
      <p:nvGrpSpPr>
        <p:cNvPr id="1" name=""/>
        <p:cNvGrpSpPr/>
        <p:nvPr/>
      </p:nvGrpSpPr>
      <p:grpSpPr>
        <a:xfrm>
          <a:off x="0" y="0"/>
          <a:ext cx="0" cy="0"/>
          <a:chOff x="0" y="0"/>
          <a:chExt cx="0" cy="0"/>
        </a:xfrm>
      </p:grpSpPr>
      <p:sp>
        <p:nvSpPr>
          <p:cNvPr id="2" name="TextBox 1"/>
          <p:cNvSpPr txBox="1"/>
          <p:nvPr userDrawn="1"/>
        </p:nvSpPr>
        <p:spPr>
          <a:xfrm>
            <a:off x="1532897" y="2078266"/>
            <a:ext cx="6068680" cy="1754326"/>
          </a:xfrm>
          <a:prstGeom prst="rect">
            <a:avLst/>
          </a:prstGeom>
          <a:noFill/>
        </p:spPr>
        <p:txBody>
          <a:bodyPr wrap="square" rtlCol="0">
            <a:spAutoFit/>
          </a:bodyPr>
          <a:lstStyle/>
          <a:p>
            <a:pPr algn="ctr"/>
            <a:r>
              <a:rPr lang="en-GB" sz="1800" dirty="0">
                <a:latin typeface="BPreplay" panose="02000503000000020004" pitchFamily="50" charset="0"/>
              </a:rPr>
              <a:t>Please create your title slide, main slides and end slide backgrounds in </a:t>
            </a:r>
            <a:r>
              <a:rPr lang="en-GB" sz="1800" b="1" dirty="0">
                <a:latin typeface="BPreplay" panose="02000503000000020004" pitchFamily="50" charset="0"/>
              </a:rPr>
              <a:t>Photoshop</a:t>
            </a:r>
            <a:r>
              <a:rPr lang="en-GB" sz="1800" dirty="0">
                <a:latin typeface="BPreplay" panose="02000503000000020004" pitchFamily="50" charset="0"/>
              </a:rPr>
              <a:t> using the </a:t>
            </a:r>
            <a:r>
              <a:rPr lang="en-GB" sz="1800" b="1" dirty="0">
                <a:latin typeface="BPreplay" panose="02000503000000020004" pitchFamily="50" charset="0"/>
              </a:rPr>
              <a:t>PowerPoint Actions</a:t>
            </a:r>
            <a:r>
              <a:rPr lang="en-GB" sz="1800" b="0" baseline="0" dirty="0">
                <a:latin typeface="BPreplay" panose="02000503000000020004" pitchFamily="50" charset="0"/>
              </a:rPr>
              <a:t> (Z:\#Action Templates\#Actions\PowerPoint)</a:t>
            </a:r>
            <a:endParaRPr lang="en-GB" sz="1800" dirty="0">
              <a:latin typeface="BPreplay" panose="02000503000000020004" pitchFamily="50" charset="0"/>
            </a:endParaRPr>
          </a:p>
          <a:p>
            <a:pPr algn="ctr"/>
            <a:endParaRPr lang="en-GB" sz="1800" dirty="0">
              <a:latin typeface="BPreplay" panose="02000503000000020004" pitchFamily="50" charset="0"/>
            </a:endParaRPr>
          </a:p>
          <a:p>
            <a:pPr algn="ctr"/>
            <a:r>
              <a:rPr lang="en-GB" sz="1800" dirty="0">
                <a:latin typeface="BPreplay" panose="02000503000000020004" pitchFamily="50" charset="0"/>
              </a:rPr>
              <a:t>Add your backgrounds to the appropriate </a:t>
            </a:r>
            <a:r>
              <a:rPr lang="en-GB" sz="1800" b="1" dirty="0">
                <a:latin typeface="BPreplay" panose="02000503000000020004" pitchFamily="50" charset="0"/>
              </a:rPr>
              <a:t>Master Slides</a:t>
            </a:r>
            <a:r>
              <a:rPr lang="en-GB" sz="1800" dirty="0">
                <a:latin typeface="BPreplay" panose="02000503000000020004" pitchFamily="50" charset="0"/>
              </a:rPr>
              <a:t>.</a:t>
            </a:r>
          </a:p>
        </p:txBody>
      </p:sp>
    </p:spTree>
    <p:extLst>
      <p:ext uri="{BB962C8B-B14F-4D97-AF65-F5344CB8AC3E}">
        <p14:creationId xmlns:p14="http://schemas.microsoft.com/office/powerpoint/2010/main" val="1024422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7" name="Content Placeholder 11"/>
          <p:cNvSpPr>
            <a:spLocks noGrp="1"/>
          </p:cNvSpPr>
          <p:nvPr>
            <p:ph idx="1"/>
          </p:nvPr>
        </p:nvSpPr>
        <p:spPr>
          <a:xfrm>
            <a:off x="755652"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1065195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6" name="Rectangle 5"/>
          <p:cNvSpPr/>
          <p:nvPr userDrawn="1"/>
        </p:nvSpPr>
        <p:spPr>
          <a:xfrm>
            <a:off x="457198" y="1513944"/>
            <a:ext cx="8220075" cy="488209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350">
              <a:solidFill>
                <a:srgbClr val="FFFFFF"/>
              </a:solidFill>
            </a:endParaRPr>
          </a:p>
        </p:txBody>
      </p:sp>
      <p:sp>
        <p:nvSpPr>
          <p:cNvPr id="3" name="Content Placeholder 2"/>
          <p:cNvSpPr>
            <a:spLocks noGrp="1"/>
          </p:cNvSpPr>
          <p:nvPr>
            <p:ph idx="1"/>
          </p:nvPr>
        </p:nvSpPr>
        <p:spPr>
          <a:xfrm>
            <a:off x="457199" y="1513947"/>
            <a:ext cx="8220075" cy="4882093"/>
          </a:xfrm>
          <a:prstGeom prst="roundRect">
            <a:avLst>
              <a:gd name="adj" fmla="val 1874"/>
            </a:avLst>
          </a:prstGeom>
        </p:spPr>
        <p:txBody>
          <a:bodyPr tIns="252000"/>
          <a:lstStyle>
            <a:lvl1pPr marL="0" indent="0">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2656066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7" name="Rectangle 6"/>
          <p:cNvSpPr/>
          <p:nvPr userDrawn="1"/>
        </p:nvSpPr>
        <p:spPr>
          <a:xfrm>
            <a:off x="755651"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350">
              <a:solidFill>
                <a:srgbClr val="FFFFFF"/>
              </a:solidFill>
            </a:endParaRPr>
          </a:p>
        </p:txBody>
      </p:sp>
      <p:grpSp>
        <p:nvGrpSpPr>
          <p:cNvPr id="3" name="Group 2"/>
          <p:cNvGrpSpPr/>
          <p:nvPr userDrawn="1"/>
        </p:nvGrpSpPr>
        <p:grpSpPr>
          <a:xfrm>
            <a:off x="4002736" y="1738841"/>
            <a:ext cx="4189074" cy="4129086"/>
            <a:chOff x="4002736" y="1755885"/>
            <a:chExt cx="4189074" cy="4129086"/>
          </a:xfrm>
        </p:grpSpPr>
        <p:sp>
          <p:nvSpPr>
            <p:cNvPr id="9" name="Oval 8"/>
            <p:cNvSpPr/>
            <p:nvPr userDrawn="1"/>
          </p:nvSpPr>
          <p:spPr bwMode="auto">
            <a:xfrm>
              <a:off x="4002736" y="175588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350" dirty="0">
                <a:solidFill>
                  <a:sysClr val="windowText" lastClr="000000"/>
                </a:solidFill>
              </a:endParaRPr>
            </a:p>
          </p:txBody>
        </p:sp>
        <p:sp>
          <p:nvSpPr>
            <p:cNvPr id="11" name="Oval 10"/>
            <p:cNvSpPr/>
            <p:nvPr userDrawn="1"/>
          </p:nvSpPr>
          <p:spPr bwMode="auto">
            <a:xfrm>
              <a:off x="6193147" y="1755885"/>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350" dirty="0">
                <a:solidFill>
                  <a:sysClr val="windowText" lastClr="000000"/>
                </a:solidFill>
              </a:endParaRPr>
            </a:p>
          </p:txBody>
        </p:sp>
        <p:sp>
          <p:nvSpPr>
            <p:cNvPr id="12" name="Oval 11"/>
            <p:cNvSpPr/>
            <p:nvPr userDrawn="1"/>
          </p:nvSpPr>
          <p:spPr bwMode="auto">
            <a:xfrm>
              <a:off x="6193147" y="3886309"/>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350" dirty="0">
                <a:solidFill>
                  <a:sysClr val="windowText" lastClr="000000"/>
                </a:solidFill>
              </a:endParaRPr>
            </a:p>
          </p:txBody>
        </p:sp>
        <p:sp>
          <p:nvSpPr>
            <p:cNvPr id="13" name="Oval 12"/>
            <p:cNvSpPr/>
            <p:nvPr userDrawn="1"/>
          </p:nvSpPr>
          <p:spPr bwMode="auto">
            <a:xfrm>
              <a:off x="4002736" y="388630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350" dirty="0">
                <a:solidFill>
                  <a:sysClr val="windowText" lastClr="000000"/>
                </a:solidFill>
              </a:endParaRPr>
            </a:p>
          </p:txBody>
        </p:sp>
      </p:grpSp>
      <p:sp>
        <p:nvSpPr>
          <p:cNvPr id="14" name="Content Placeholder 2"/>
          <p:cNvSpPr>
            <a:spLocks noGrp="1"/>
          </p:cNvSpPr>
          <p:nvPr userDrawn="1">
            <p:ph idx="1"/>
          </p:nvPr>
        </p:nvSpPr>
        <p:spPr>
          <a:xfrm>
            <a:off x="755651" y="1513944"/>
            <a:ext cx="3048958" cy="4578882"/>
          </a:xfrm>
          <a:prstGeom prst="roundRect">
            <a:avLst>
              <a:gd name="adj" fmla="val 1874"/>
            </a:avLst>
          </a:prstGeom>
        </p:spPr>
        <p:txBody>
          <a:bodyPr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userDrawn="1">
            <p:ph idx="10"/>
          </p:nvPr>
        </p:nvSpPr>
        <p:spPr>
          <a:xfrm>
            <a:off x="4012772" y="1736726"/>
            <a:ext cx="1980159" cy="199707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6"/>
            <a:ext cx="1980159" cy="199707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5"/>
            <a:ext cx="1980159" cy="199707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5"/>
            <a:ext cx="1980159" cy="199707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061160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0" fontAlgn="base" latinLnBrk="0" hangingPunct="0">
              <a:lnSpc>
                <a:spcPct val="100000"/>
              </a:lnSpc>
              <a:spcBef>
                <a:spcPct val="0"/>
              </a:spcBef>
              <a:spcAft>
                <a:spcPct val="0"/>
              </a:spcAft>
              <a:buClrTx/>
              <a:buSzTx/>
              <a:buFontTx/>
              <a:buNone/>
              <a:tabLst/>
              <a:defRPr/>
            </a:pPr>
            <a:endParaRPr lang="en-GB" sz="1350" dirty="0">
              <a:solidFill>
                <a:schemeClr val="tx1"/>
              </a:solidFill>
            </a:endParaRPr>
          </a:p>
        </p:txBody>
      </p:sp>
      <p:sp>
        <p:nvSpPr>
          <p:cNvPr id="9" name="Rectangle 8"/>
          <p:cNvSpPr/>
          <p:nvPr userDrawn="1"/>
        </p:nvSpPr>
        <p:spPr bwMode="auto">
          <a:xfrm>
            <a:off x="750886"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0" fontAlgn="base" latinLnBrk="0" hangingPunct="0">
              <a:lnSpc>
                <a:spcPct val="100000"/>
              </a:lnSpc>
              <a:spcBef>
                <a:spcPct val="0"/>
              </a:spcBef>
              <a:spcAft>
                <a:spcPct val="0"/>
              </a:spcAft>
              <a:buClrTx/>
              <a:buSzTx/>
              <a:buFontTx/>
              <a:buNone/>
              <a:tabLst/>
              <a:defRPr/>
            </a:pPr>
            <a:endParaRPr lang="en-GB" sz="1350" dirty="0">
              <a:solidFill>
                <a:schemeClr val="tx1"/>
              </a:solidFill>
            </a:endParaRPr>
          </a:p>
        </p:txBody>
      </p:sp>
      <p:sp>
        <p:nvSpPr>
          <p:cNvPr id="11" name="Rectangle 10"/>
          <p:cNvSpPr/>
          <p:nvPr userDrawn="1"/>
        </p:nvSpPr>
        <p:spPr bwMode="auto">
          <a:xfrm>
            <a:off x="750886"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0" fontAlgn="base" latinLnBrk="0" hangingPunct="0">
              <a:lnSpc>
                <a:spcPct val="100000"/>
              </a:lnSpc>
              <a:spcBef>
                <a:spcPct val="0"/>
              </a:spcBef>
              <a:spcAft>
                <a:spcPct val="0"/>
              </a:spcAft>
              <a:buClrTx/>
              <a:buSzTx/>
              <a:buFontTx/>
              <a:buNone/>
              <a:tabLst/>
              <a:defRPr/>
            </a:pPr>
            <a:endParaRPr lang="en-GB" sz="1350" dirty="0">
              <a:solidFill>
                <a:schemeClr val="tx1"/>
              </a:solidFill>
            </a:endParaRPr>
          </a:p>
        </p:txBody>
      </p:sp>
      <p:sp>
        <p:nvSpPr>
          <p:cNvPr id="12" name="Rectangle 11"/>
          <p:cNvSpPr/>
          <p:nvPr userDrawn="1"/>
        </p:nvSpPr>
        <p:spPr bwMode="auto">
          <a:xfrm>
            <a:off x="750886"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0" fontAlgn="base" latinLnBrk="0" hangingPunct="0">
              <a:lnSpc>
                <a:spcPct val="100000"/>
              </a:lnSpc>
              <a:spcBef>
                <a:spcPct val="0"/>
              </a:spcBef>
              <a:spcAft>
                <a:spcPct val="0"/>
              </a:spcAft>
              <a:buClrTx/>
              <a:buSzTx/>
              <a:buFontTx/>
              <a:buNone/>
              <a:tabLst/>
              <a:defRPr/>
            </a:pPr>
            <a:endParaRPr lang="en-GB" sz="1350" dirty="0">
              <a:solidFill>
                <a:schemeClr val="tx1"/>
              </a:solidFill>
            </a:endParaRPr>
          </a:p>
        </p:txBody>
      </p:sp>
      <p:sp>
        <p:nvSpPr>
          <p:cNvPr id="13" name="Rectangle 12"/>
          <p:cNvSpPr/>
          <p:nvPr userDrawn="1"/>
        </p:nvSpPr>
        <p:spPr bwMode="auto">
          <a:xfrm>
            <a:off x="750886"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0" fontAlgn="base" latinLnBrk="0" hangingPunct="0">
              <a:lnSpc>
                <a:spcPct val="100000"/>
              </a:lnSpc>
              <a:spcBef>
                <a:spcPct val="0"/>
              </a:spcBef>
              <a:spcAft>
                <a:spcPct val="0"/>
              </a:spcAft>
              <a:buClrTx/>
              <a:buSzTx/>
              <a:buFontTx/>
              <a:buNone/>
              <a:tabLst/>
              <a:defRPr/>
            </a:pPr>
            <a:endParaRPr lang="en-GB" sz="1350" dirty="0">
              <a:solidFill>
                <a:schemeClr val="tx1"/>
              </a:solidFill>
            </a:endParaRPr>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8" y="1513946"/>
            <a:ext cx="3821115" cy="1086016"/>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8" y="2678233"/>
            <a:ext cx="3821115" cy="1086016"/>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8" y="3842520"/>
            <a:ext cx="3821115" cy="1086016"/>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8" y="5006808"/>
            <a:ext cx="3821115" cy="1086016"/>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13132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7" name="Rectangle 6"/>
          <p:cNvSpPr/>
          <p:nvPr userDrawn="1"/>
        </p:nvSpPr>
        <p:spPr>
          <a:xfrm>
            <a:off x="2895601" y="1513946"/>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9" name="Rectangle 8"/>
          <p:cNvSpPr/>
          <p:nvPr userDrawn="1"/>
        </p:nvSpPr>
        <p:spPr>
          <a:xfrm>
            <a:off x="755651"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1" name="Rectangle 10"/>
          <p:cNvSpPr/>
          <p:nvPr userDrawn="1"/>
        </p:nvSpPr>
        <p:spPr>
          <a:xfrm>
            <a:off x="755651" y="1513946"/>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solidFill>
                <a:schemeClr val="tx1"/>
              </a:solidFill>
            </a:endParaRPr>
          </a:p>
        </p:txBody>
      </p:sp>
      <p:sp>
        <p:nvSpPr>
          <p:cNvPr id="10" name="Content Placeholder 2"/>
          <p:cNvSpPr>
            <a:spLocks noGrp="1"/>
          </p:cNvSpPr>
          <p:nvPr>
            <p:ph idx="11"/>
          </p:nvPr>
        </p:nvSpPr>
        <p:spPr>
          <a:xfrm>
            <a:off x="750885" y="1513947"/>
            <a:ext cx="2041529" cy="287933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1" y="1513946"/>
            <a:ext cx="5492750" cy="2879334"/>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655160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9" name="Content Placeholder 2"/>
          <p:cNvSpPr>
            <a:spLocks noGrp="1"/>
          </p:cNvSpPr>
          <p:nvPr>
            <p:ph idx="12"/>
          </p:nvPr>
        </p:nvSpPr>
        <p:spPr>
          <a:xfrm>
            <a:off x="3683000" y="1513946"/>
            <a:ext cx="4705349" cy="1483798"/>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3000" y="3061487"/>
            <a:ext cx="4705349" cy="1483798"/>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3683000" y="4609027"/>
            <a:ext cx="4705349" cy="1483798"/>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755652" y="1513948"/>
            <a:ext cx="2852738" cy="4578879"/>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96976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6" name="Rectangle 5"/>
          <p:cNvSpPr/>
          <p:nvPr userDrawn="1"/>
        </p:nvSpPr>
        <p:spPr>
          <a:xfrm>
            <a:off x="4612105" y="1513948"/>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7" name="Rectangle 6"/>
          <p:cNvSpPr/>
          <p:nvPr userDrawn="1"/>
        </p:nvSpPr>
        <p:spPr>
          <a:xfrm>
            <a:off x="755651"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9" name="Rectangle 8"/>
          <p:cNvSpPr/>
          <p:nvPr userDrawn="1"/>
        </p:nvSpPr>
        <p:spPr>
          <a:xfrm>
            <a:off x="755650" y="1513947"/>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1" name="Rectangle 10"/>
          <p:cNvSpPr/>
          <p:nvPr userDrawn="1"/>
        </p:nvSpPr>
        <p:spPr>
          <a:xfrm>
            <a:off x="2683878" y="1513947"/>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0" name="Content Placeholder 2"/>
          <p:cNvSpPr>
            <a:spLocks noGrp="1"/>
          </p:cNvSpPr>
          <p:nvPr>
            <p:ph idx="12"/>
          </p:nvPr>
        </p:nvSpPr>
        <p:spPr>
          <a:xfrm>
            <a:off x="4612105" y="1513946"/>
            <a:ext cx="3776245" cy="2815834"/>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2" y="1513947"/>
            <a:ext cx="1835149" cy="281583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1" y="4418012"/>
            <a:ext cx="7632699" cy="1674812"/>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8" y="1513947"/>
            <a:ext cx="1835149" cy="2815835"/>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68429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6" name="Rectangle 5"/>
          <p:cNvSpPr/>
          <p:nvPr userDrawn="1"/>
        </p:nvSpPr>
        <p:spPr>
          <a:xfrm>
            <a:off x="503239" y="2502608"/>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solidFill>
                <a:schemeClr val="tx1"/>
              </a:solidFill>
            </a:endParaRPr>
          </a:p>
        </p:txBody>
      </p:sp>
      <p:sp>
        <p:nvSpPr>
          <p:cNvPr id="7" name="Content Placeholder 2"/>
          <p:cNvSpPr>
            <a:spLocks noGrp="1"/>
          </p:cNvSpPr>
          <p:nvPr>
            <p:ph idx="1"/>
          </p:nvPr>
        </p:nvSpPr>
        <p:spPr>
          <a:xfrm>
            <a:off x="755651" y="1500011"/>
            <a:ext cx="7623167" cy="967318"/>
          </a:xfrm>
          <a:prstGeom prst="roundRect">
            <a:avLst>
              <a:gd name="adj" fmla="val 1874"/>
            </a:avLst>
          </a:prstGeom>
        </p:spPr>
        <p:txBody>
          <a:bodyPr lIns="0" tIns="0" rIns="0" bIns="0" anchor="ctr"/>
          <a:lstStyle>
            <a:lvl1pPr marL="0" indent="0">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7" y="5125507"/>
            <a:ext cx="7623167" cy="967318"/>
          </a:xfrm>
          <a:prstGeom prst="roundRect">
            <a:avLst>
              <a:gd name="adj" fmla="val 1874"/>
            </a:avLst>
          </a:prstGeom>
        </p:spPr>
        <p:txBody>
          <a:bodyPr lIns="0" tIns="0" rIns="0" bIns="0" anchor="ctr"/>
          <a:lstStyle>
            <a:lvl1pPr marL="0" indent="0">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12489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18" name="Rounded Rectangle 17"/>
          <p:cNvSpPr/>
          <p:nvPr userDrawn="1"/>
        </p:nvSpPr>
        <p:spPr>
          <a:xfrm>
            <a:off x="760417"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9" name="Rounded Rectangle 18"/>
          <p:cNvSpPr/>
          <p:nvPr userDrawn="1"/>
        </p:nvSpPr>
        <p:spPr>
          <a:xfrm>
            <a:off x="3337554"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20" name="Rounded Rectangle 19"/>
          <p:cNvSpPr/>
          <p:nvPr userDrawn="1"/>
        </p:nvSpPr>
        <p:spPr>
          <a:xfrm>
            <a:off x="5914691"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6" name="Rounded Rectangle 5"/>
          <p:cNvSpPr/>
          <p:nvPr userDrawn="1"/>
        </p:nvSpPr>
        <p:spPr>
          <a:xfrm>
            <a:off x="755651"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9" name="Rounded Rectangle 8"/>
          <p:cNvSpPr/>
          <p:nvPr userDrawn="1"/>
        </p:nvSpPr>
        <p:spPr>
          <a:xfrm>
            <a:off x="3332788"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1" name="Rounded Rectangle 10"/>
          <p:cNvSpPr/>
          <p:nvPr userDrawn="1"/>
        </p:nvSpPr>
        <p:spPr>
          <a:xfrm>
            <a:off x="5909925"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GB" sz="1350" dirty="0">
              <a:solidFill>
                <a:schemeClr val="tx1"/>
              </a:solidFill>
            </a:endParaRPr>
          </a:p>
        </p:txBody>
      </p:sp>
      <p:sp>
        <p:nvSpPr>
          <p:cNvPr id="15" name="Content Placeholder 2"/>
          <p:cNvSpPr>
            <a:spLocks noGrp="1"/>
          </p:cNvSpPr>
          <p:nvPr>
            <p:ph idx="1"/>
          </p:nvPr>
        </p:nvSpPr>
        <p:spPr>
          <a:xfrm>
            <a:off x="755651" y="1500011"/>
            <a:ext cx="7623167" cy="967318"/>
          </a:xfrm>
          <a:prstGeom prst="roundRect">
            <a:avLst>
              <a:gd name="adj" fmla="val 1874"/>
            </a:avLst>
          </a:prstGeom>
        </p:spPr>
        <p:txBody>
          <a:bodyPr lIns="0" tIns="0" rIns="0" bIns="0" anchor="ctr"/>
          <a:lstStyle>
            <a:lvl1pPr marL="0" indent="0">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49" y="2494138"/>
            <a:ext cx="2468893" cy="1752600"/>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3337553" y="2494138"/>
            <a:ext cx="2464127" cy="1752600"/>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5909924" y="2481615"/>
            <a:ext cx="2468893" cy="1752600"/>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755648" y="4340225"/>
            <a:ext cx="2468893" cy="1752600"/>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337554" y="4340225"/>
            <a:ext cx="2468893" cy="1752600"/>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5909925" y="4340225"/>
            <a:ext cx="2468893" cy="1752600"/>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455906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9" y="438153"/>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3" name="Content Placeholder 2"/>
          <p:cNvSpPr>
            <a:spLocks noGrp="1"/>
          </p:cNvSpPr>
          <p:nvPr>
            <p:ph idx="1"/>
          </p:nvPr>
        </p:nvSpPr>
        <p:spPr>
          <a:xfrm>
            <a:off x="755650" y="1513946"/>
            <a:ext cx="2997201" cy="4569354"/>
          </a:xfrm>
          <a:prstGeom prst="roundRect">
            <a:avLst>
              <a:gd name="adj" fmla="val 1874"/>
            </a:avLst>
          </a:prstGeom>
        </p:spPr>
        <p:txBody>
          <a:bodyPr lIns="0" tIns="0" rIns="0" bIns="0"/>
          <a:lstStyle>
            <a:lvl1pPr marL="0" indent="0">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7" name="Rectangle 6"/>
          <p:cNvSpPr/>
          <p:nvPr userDrawn="1"/>
        </p:nvSpPr>
        <p:spPr>
          <a:xfrm>
            <a:off x="3752851"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srgbClr val="FFFFFF"/>
              </a:solidFill>
            </a:endParaRPr>
          </a:p>
        </p:txBody>
      </p:sp>
      <p:sp>
        <p:nvSpPr>
          <p:cNvPr id="9" name="Rectangle 8"/>
          <p:cNvSpPr/>
          <p:nvPr userDrawn="1"/>
        </p:nvSpPr>
        <p:spPr>
          <a:xfrm>
            <a:off x="3752851" y="3066912"/>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350" dirty="0">
              <a:solidFill>
                <a:srgbClr val="FFFFFF"/>
              </a:solidFill>
            </a:endParaRPr>
          </a:p>
        </p:txBody>
      </p:sp>
      <p:sp>
        <p:nvSpPr>
          <p:cNvPr id="11" name="Rectangle 10"/>
          <p:cNvSpPr/>
          <p:nvPr userDrawn="1"/>
        </p:nvSpPr>
        <p:spPr>
          <a:xfrm>
            <a:off x="3752851"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srgbClr val="FFFFFF"/>
              </a:solidFill>
            </a:endParaRPr>
          </a:p>
        </p:txBody>
      </p:sp>
      <p:sp>
        <p:nvSpPr>
          <p:cNvPr id="23" name="Rectangle 22"/>
          <p:cNvSpPr/>
          <p:nvPr userDrawn="1"/>
        </p:nvSpPr>
        <p:spPr>
          <a:xfrm>
            <a:off x="6119283"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srgbClr val="FFFFFF"/>
              </a:solidFill>
            </a:endParaRPr>
          </a:p>
        </p:txBody>
      </p:sp>
      <p:sp>
        <p:nvSpPr>
          <p:cNvPr id="24" name="Rectangle 23"/>
          <p:cNvSpPr/>
          <p:nvPr userDrawn="1"/>
        </p:nvSpPr>
        <p:spPr>
          <a:xfrm>
            <a:off x="6119283" y="3066912"/>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1350" dirty="0">
              <a:solidFill>
                <a:srgbClr val="FFFFFF"/>
              </a:solidFill>
            </a:endParaRPr>
          </a:p>
        </p:txBody>
      </p:sp>
      <p:sp>
        <p:nvSpPr>
          <p:cNvPr id="25" name="Rectangle 24"/>
          <p:cNvSpPr/>
          <p:nvPr userDrawn="1"/>
        </p:nvSpPr>
        <p:spPr>
          <a:xfrm>
            <a:off x="6119283"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solidFill>
                <a:srgbClr val="FFFFFF"/>
              </a:solidFill>
            </a:endParaRPr>
          </a:p>
        </p:txBody>
      </p:sp>
      <p:sp>
        <p:nvSpPr>
          <p:cNvPr id="13" name="Content Placeholder 2"/>
          <p:cNvSpPr>
            <a:spLocks noGrp="1"/>
          </p:cNvSpPr>
          <p:nvPr>
            <p:ph idx="13"/>
          </p:nvPr>
        </p:nvSpPr>
        <p:spPr>
          <a:xfrm flipH="1">
            <a:off x="3752849" y="1513946"/>
            <a:ext cx="2275416" cy="1463427"/>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5"/>
            <a:ext cx="2275416" cy="1463427"/>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8"/>
            <a:ext cx="2275416" cy="1463427"/>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50"/>
            <a:ext cx="2275416" cy="1463427"/>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2"/>
            <a:ext cx="2275416" cy="1463427"/>
          </a:xfrm>
          <a:prstGeom prst="roundRect">
            <a:avLst>
              <a:gd name="adj" fmla="val 1874"/>
            </a:avLst>
          </a:prstGeom>
        </p:spPr>
        <p:txBody>
          <a:bodyPr tIns="252000" anchor="ctr"/>
          <a:lstStyle>
            <a:lvl1pPr marL="0" indent="0" algn="ctr">
              <a:lnSpc>
                <a:spcPct val="100000"/>
              </a:lnSpc>
              <a:buNone/>
              <a:defRPr sz="1350">
                <a:latin typeface="Sassoon Infant Rg" panose="02000503030000020003" pitchFamily="50" charset="0"/>
                <a:ea typeface="Sassoon Infant Rg" panose="02000503030000020003" pitchFamily="50" charset="0"/>
              </a:defRPr>
            </a:lvl1pPr>
            <a:lvl2pPr>
              <a:defRPr sz="1200">
                <a:latin typeface="Sassoon Infant Rg" panose="02000503030000020003" pitchFamily="50" charset="0"/>
                <a:ea typeface="Sassoon Infant Rg" panose="02000503030000020003" pitchFamily="50" charset="0"/>
              </a:defRPr>
            </a:lvl2pPr>
            <a:lvl3pPr>
              <a:defRPr sz="1050">
                <a:latin typeface="Sassoon Infant Rg" panose="02000503030000020003" pitchFamily="50" charset="0"/>
                <a:ea typeface="Sassoon Infant Rg" panose="02000503030000020003" pitchFamily="50" charset="0"/>
              </a:defRPr>
            </a:lvl3pPr>
            <a:lvl4pPr>
              <a:defRPr sz="1050">
                <a:latin typeface="Sassoon Infant Rg" panose="02000503030000020003" pitchFamily="50" charset="0"/>
                <a:ea typeface="Sassoon Infant Rg" panose="02000503030000020003" pitchFamily="50" charset="0"/>
              </a:defRPr>
            </a:lvl4pPr>
            <a:lvl5pPr>
              <a:defRPr sz="105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98752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6"/>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8" name="Rounded Rectangle 7"/>
          <p:cNvSpPr/>
          <p:nvPr userDrawn="1"/>
        </p:nvSpPr>
        <p:spPr bwMode="auto">
          <a:xfrm>
            <a:off x="503239" y="512765"/>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13" dirty="0"/>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2700" dirty="0"/>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2700" dirty="0"/>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35000" tIns="189000" rIns="189000" bIns="135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50" dirty="0"/>
              <a:t>Statement 1 Lorem ipsum </a:t>
            </a:r>
            <a:r>
              <a:rPr lang="en-GB" sz="1350" dirty="0" err="1"/>
              <a:t>dolor</a:t>
            </a:r>
            <a:r>
              <a:rPr lang="en-GB" sz="1350" dirty="0"/>
              <a:t> sit </a:t>
            </a:r>
            <a:r>
              <a:rPr lang="en-GB" sz="1350" dirty="0" err="1"/>
              <a:t>amet</a:t>
            </a:r>
            <a:r>
              <a:rPr lang="en-GB" sz="1350" dirty="0"/>
              <a:t>, </a:t>
            </a:r>
            <a:r>
              <a:rPr lang="en-GB" sz="1350" dirty="0" err="1"/>
              <a:t>consectetur</a:t>
            </a:r>
            <a:r>
              <a:rPr lang="en-GB" sz="1350" dirty="0"/>
              <a:t> </a:t>
            </a:r>
            <a:r>
              <a:rPr lang="en-GB" sz="1350" dirty="0" err="1"/>
              <a:t>adipiscing</a:t>
            </a:r>
            <a:r>
              <a:rPr lang="en-GB" sz="1350" dirty="0"/>
              <a:t> </a:t>
            </a:r>
            <a:r>
              <a:rPr lang="en-GB" sz="1350" dirty="0" err="1"/>
              <a:t>elit</a:t>
            </a:r>
            <a:r>
              <a:rPr lang="en-GB" sz="1350" dirty="0"/>
              <a:t>.</a:t>
            </a:r>
          </a:p>
          <a:p>
            <a:r>
              <a:rPr lang="en-GB" sz="1350" dirty="0"/>
              <a:t>Statement 2</a:t>
            </a:r>
          </a:p>
          <a:p>
            <a:pPr lvl="1"/>
            <a:r>
              <a:rPr lang="en-GB" sz="1200" dirty="0"/>
              <a:t>Sub statement</a:t>
            </a:r>
          </a:p>
        </p:txBody>
      </p:sp>
    </p:spTree>
    <p:extLst>
      <p:ext uri="{BB962C8B-B14F-4D97-AF65-F5344CB8AC3E}">
        <p14:creationId xmlns:p14="http://schemas.microsoft.com/office/powerpoint/2010/main" val="408807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bg>
      <p:bgPr>
        <a:pattFill prst="pct5">
          <a:fgClr>
            <a:schemeClr val="accent5"/>
          </a:fgClr>
          <a:bgClr>
            <a:schemeClr val="bg1"/>
          </a:bgClr>
        </a:pattFill>
        <a:effectLst/>
      </p:bgPr>
    </p:bg>
    <p:spTree>
      <p:nvGrpSpPr>
        <p:cNvPr id="1" name=""/>
        <p:cNvGrpSpPr/>
        <p:nvPr/>
      </p:nvGrpSpPr>
      <p:grpSpPr>
        <a:xfrm>
          <a:off x="0" y="0"/>
          <a:ext cx="0" cy="0"/>
          <a:chOff x="0" y="0"/>
          <a:chExt cx="0" cy="0"/>
        </a:xfrm>
      </p:grpSpPr>
      <p:sp>
        <p:nvSpPr>
          <p:cNvPr id="4" name="TextBox 3"/>
          <p:cNvSpPr txBox="1"/>
          <p:nvPr userDrawn="1"/>
        </p:nvSpPr>
        <p:spPr>
          <a:xfrm>
            <a:off x="1532897" y="2078266"/>
            <a:ext cx="6068680" cy="1754326"/>
          </a:xfrm>
          <a:prstGeom prst="rect">
            <a:avLst/>
          </a:prstGeom>
          <a:noFill/>
        </p:spPr>
        <p:txBody>
          <a:bodyPr wrap="square" rtlCol="0">
            <a:spAutoFit/>
          </a:bodyPr>
          <a:lstStyle/>
          <a:p>
            <a:pPr algn="ctr"/>
            <a:r>
              <a:rPr lang="en-GB" sz="1800" dirty="0">
                <a:latin typeface="BPreplay" panose="02000503000000020004" pitchFamily="50" charset="0"/>
              </a:rPr>
              <a:t>Please create your title slide, main slides and end slide backgrounds in </a:t>
            </a:r>
            <a:r>
              <a:rPr lang="en-GB" sz="1800" b="1" dirty="0">
                <a:latin typeface="BPreplay" panose="02000503000000020004" pitchFamily="50" charset="0"/>
              </a:rPr>
              <a:t>Photoshop</a:t>
            </a:r>
            <a:r>
              <a:rPr lang="en-GB" sz="1800" dirty="0">
                <a:latin typeface="BPreplay" panose="02000503000000020004" pitchFamily="50" charset="0"/>
              </a:rPr>
              <a:t> using the </a:t>
            </a:r>
            <a:r>
              <a:rPr lang="en-GB" sz="1800" b="1" dirty="0">
                <a:latin typeface="BPreplay" panose="02000503000000020004" pitchFamily="50" charset="0"/>
              </a:rPr>
              <a:t>PowerPoint Actions</a:t>
            </a:r>
            <a:r>
              <a:rPr lang="en-GB" sz="1800" b="0" baseline="0" dirty="0">
                <a:latin typeface="BPreplay" panose="02000503000000020004" pitchFamily="50" charset="0"/>
              </a:rPr>
              <a:t> (Z:\#Action Templates\#Actions\PowerPoint)</a:t>
            </a:r>
            <a:endParaRPr lang="en-GB" sz="1800" dirty="0">
              <a:latin typeface="BPreplay" panose="02000503000000020004" pitchFamily="50" charset="0"/>
            </a:endParaRPr>
          </a:p>
          <a:p>
            <a:pPr algn="ctr"/>
            <a:endParaRPr lang="en-GB" sz="1800" dirty="0">
              <a:latin typeface="BPreplay" panose="02000503000000020004" pitchFamily="50" charset="0"/>
            </a:endParaRPr>
          </a:p>
          <a:p>
            <a:pPr algn="ctr"/>
            <a:r>
              <a:rPr lang="en-GB" sz="1800" dirty="0">
                <a:latin typeface="BPreplay" panose="02000503000000020004" pitchFamily="50" charset="0"/>
              </a:rPr>
              <a:t>Add your backgrounds to the appropriate </a:t>
            </a:r>
            <a:r>
              <a:rPr lang="en-GB" sz="1800" b="1" dirty="0">
                <a:latin typeface="BPreplay" panose="02000503000000020004" pitchFamily="50" charset="0"/>
              </a:rPr>
              <a:t>Master Slides</a:t>
            </a:r>
            <a:r>
              <a:rPr lang="en-GB" sz="1800" dirty="0">
                <a:latin typeface="BPreplay" panose="02000503000000020004" pitchFamily="50" charset="0"/>
              </a:rPr>
              <a:t>.</a:t>
            </a:r>
          </a:p>
        </p:txBody>
      </p:sp>
    </p:spTree>
    <p:extLst>
      <p:ext uri="{BB962C8B-B14F-4D97-AF65-F5344CB8AC3E}">
        <p14:creationId xmlns:p14="http://schemas.microsoft.com/office/powerpoint/2010/main" val="3062112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222075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65884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1EFEC4-0777-4066-A436-2D87ECB5223F}" type="datetimeFigureOut">
              <a:rPr lang="en-GB" smtClean="0"/>
              <a:pPr/>
              <a:t>06/10/2020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9B1933D-06DD-4272-A0BE-46BA00022322}" type="slidenum">
              <a:rPr lang="en-GB" smtClean="0"/>
              <a:pPr/>
              <a:t>‹#›</a:t>
            </a:fld>
            <a:endParaRPr lang="en-GB"/>
          </a:p>
        </p:txBody>
      </p:sp>
    </p:spTree>
    <p:extLst>
      <p:ext uri="{BB962C8B-B14F-4D97-AF65-F5344CB8AC3E}">
        <p14:creationId xmlns:p14="http://schemas.microsoft.com/office/powerpoint/2010/main" val="1696707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91EFEC4-0777-4066-A436-2D87ECB5223F}" type="datetimeFigureOut">
              <a:rPr lang="en-GB" smtClean="0"/>
              <a:pPr/>
              <a:t>06/10/2020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B1933D-06DD-4272-A0BE-46BA00022322}" type="slidenum">
              <a:rPr lang="en-GB" smtClean="0"/>
              <a:pPr/>
              <a:t>‹#›</a:t>
            </a:fld>
            <a:endParaRPr lang="en-GB"/>
          </a:p>
        </p:txBody>
      </p:sp>
    </p:spTree>
    <p:extLst>
      <p:ext uri="{BB962C8B-B14F-4D97-AF65-F5344CB8AC3E}">
        <p14:creationId xmlns:p14="http://schemas.microsoft.com/office/powerpoint/2010/main" val="408589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wdDnDiag">
          <a:fgClr>
            <a:schemeClr val="accent5"/>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6"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6" y="1957388"/>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78058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685800" rtl="0" eaLnBrk="1" latinLnBrk="0" hangingPunct="1">
        <a:lnSpc>
          <a:spcPct val="90000"/>
        </a:lnSpc>
        <a:spcBef>
          <a:spcPct val="0"/>
        </a:spcBef>
        <a:buNone/>
        <a:defRPr sz="3000" kern="1200">
          <a:solidFill>
            <a:srgbClr val="1C1C1C"/>
          </a:solidFill>
          <a:latin typeface="Sassoon Infant Md" panose="02000603050000020003"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kern="1200">
          <a:solidFill>
            <a:srgbClr val="1C1C1C"/>
          </a:solidFill>
          <a:latin typeface="Sassoon Infant Rg" panose="02000503030000020003" pitchFamily="50" charset="0"/>
          <a:ea typeface="Sassoon Infant Rg" panose="02000503030000020003" pitchFamily="50"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rgbClr val="1C1C1C"/>
          </a:solidFill>
          <a:latin typeface="Sassoon Infant Rg" panose="02000503030000020003" pitchFamily="50" charset="0"/>
          <a:ea typeface="Sassoon Infant Rg" panose="02000503030000020003" pitchFamily="50"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rgbClr val="1C1C1C"/>
          </a:solidFill>
          <a:latin typeface="Sassoon Infant Rg" panose="02000503030000020003" pitchFamily="50" charset="0"/>
          <a:ea typeface="Sassoon Infant Rg" panose="02000503030000020003" pitchFamily="50"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rgbClr val="1C1C1C"/>
          </a:solidFill>
          <a:latin typeface="Sassoon Infant Rg" panose="02000503030000020003" pitchFamily="50" charset="0"/>
          <a:ea typeface="Sassoon Infant Rg" panose="02000503030000020003" pitchFamily="50"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rgbClr val="1C1C1C"/>
          </a:solidFill>
          <a:latin typeface="Sassoon Infant Rg" panose="02000503030000020003" pitchFamily="50" charset="0"/>
          <a:ea typeface="Sassoon Infant Rg" panose="02000503030000020003" pitchFamily="50"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712"/>
          <a:stretch/>
        </p:blipFill>
        <p:spPr>
          <a:xfrm>
            <a:off x="755652" y="2092412"/>
            <a:ext cx="3816350" cy="4000413"/>
          </a:xfrm>
          <a:prstGeom prst="rect">
            <a:avLst/>
          </a:prstGeom>
        </p:spPr>
      </p:pic>
      <p:sp>
        <p:nvSpPr>
          <p:cNvPr id="8" name="Rectangle 7"/>
          <p:cNvSpPr/>
          <p:nvPr/>
        </p:nvSpPr>
        <p:spPr>
          <a:xfrm>
            <a:off x="750887" y="2092412"/>
            <a:ext cx="3731741" cy="830997"/>
          </a:xfrm>
          <a:prstGeom prst="rect">
            <a:avLst/>
          </a:prstGeom>
        </p:spPr>
        <p:txBody>
          <a:bodyPr wrap="square">
            <a:spAutoFit/>
          </a:bodyPr>
          <a:lstStyle/>
          <a:p>
            <a:r>
              <a:rPr lang="en-GB" sz="1600" dirty="0"/>
              <a:t>Magma makes up a layer between Earth's core and the surface (the ground we stand on</a:t>
            </a:r>
            <a:r>
              <a:rPr lang="en-GB" sz="1600" dirty="0" smtClean="0"/>
              <a:t>) called the Mantle </a:t>
            </a:r>
            <a:endParaRPr lang="en-GB" sz="1600" dirty="0"/>
          </a:p>
        </p:txBody>
      </p:sp>
      <p:sp>
        <p:nvSpPr>
          <p:cNvPr id="21" name="Title 20"/>
          <p:cNvSpPr>
            <a:spLocks noGrp="1"/>
          </p:cNvSpPr>
          <p:nvPr>
            <p:ph type="title"/>
          </p:nvPr>
        </p:nvSpPr>
        <p:spPr>
          <a:xfrm>
            <a:off x="457198" y="546847"/>
            <a:ext cx="8220075" cy="994306"/>
          </a:xfrm>
        </p:spPr>
        <p:txBody>
          <a:bodyPr/>
          <a:lstStyle/>
          <a:p>
            <a:r>
              <a:rPr lang="en-GB" sz="3600" dirty="0" smtClean="0"/>
              <a:t>The Centre of the Earth</a:t>
            </a:r>
            <a:endParaRPr lang="en-GB" sz="3600" dirty="0"/>
          </a:p>
        </p:txBody>
      </p:sp>
      <p:sp>
        <p:nvSpPr>
          <p:cNvPr id="4" name="Rectangle 3"/>
          <p:cNvSpPr/>
          <p:nvPr/>
        </p:nvSpPr>
        <p:spPr>
          <a:xfrm>
            <a:off x="755652" y="1335957"/>
            <a:ext cx="7632698" cy="646331"/>
          </a:xfrm>
          <a:prstGeom prst="rect">
            <a:avLst/>
          </a:prstGeom>
        </p:spPr>
        <p:txBody>
          <a:bodyPr wrap="square">
            <a:spAutoFit/>
          </a:bodyPr>
          <a:lstStyle/>
          <a:p>
            <a:pPr algn="ctr"/>
            <a:r>
              <a:rPr lang="en-GB" dirty="0"/>
              <a:t>The immense heat of Earth's solid core is enough to melt rocks. This melted rock is known as magma.</a:t>
            </a:r>
          </a:p>
        </p:txBody>
      </p:sp>
      <p:sp>
        <p:nvSpPr>
          <p:cNvPr id="6" name="Rectangle 5"/>
          <p:cNvSpPr/>
          <p:nvPr/>
        </p:nvSpPr>
        <p:spPr>
          <a:xfrm>
            <a:off x="4629667" y="2092412"/>
            <a:ext cx="3758683" cy="4018228"/>
          </a:xfrm>
          <a:prstGeom prst="rect">
            <a:avLst/>
          </a:prstGeom>
          <a:solidFill>
            <a:srgbClr val="FDC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180000">
              <a:buFont typeface="Arial" panose="020B0604020202020204" pitchFamily="34" charset="0"/>
              <a:buChar char="•"/>
            </a:pPr>
            <a:r>
              <a:rPr lang="en-GB" sz="1600" dirty="0" smtClean="0">
                <a:solidFill>
                  <a:schemeClr val="tx1"/>
                </a:solidFill>
              </a:rPr>
              <a:t>As </a:t>
            </a:r>
            <a:r>
              <a:rPr lang="en-GB" sz="1600" dirty="0">
                <a:solidFill>
                  <a:schemeClr val="tx1"/>
                </a:solidFill>
              </a:rPr>
              <a:t>the magma cools near the surface of Earth, it starts to turn back into solid rock.</a:t>
            </a:r>
          </a:p>
          <a:p>
            <a:pPr marL="285750" indent="-180000">
              <a:buFont typeface="Arial" panose="020B0604020202020204" pitchFamily="34" charset="0"/>
              <a:buChar char="•"/>
            </a:pPr>
            <a:r>
              <a:rPr lang="en-GB" sz="1600" dirty="0">
                <a:solidFill>
                  <a:schemeClr val="tx1"/>
                </a:solidFill>
              </a:rPr>
              <a:t>The rocks formed by cooling magma are called igneous rocks.</a:t>
            </a:r>
          </a:p>
          <a:p>
            <a:pPr marL="285750" indent="-180000">
              <a:buFont typeface="Arial" panose="020B0604020202020204" pitchFamily="34" charset="0"/>
              <a:buChar char="•"/>
            </a:pPr>
            <a:r>
              <a:rPr lang="en-GB" sz="1600" dirty="0">
                <a:solidFill>
                  <a:schemeClr val="tx1"/>
                </a:solidFill>
              </a:rPr>
              <a:t>Examples of igneous rock include pumice, granite and obsidian.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8322" y="4147109"/>
            <a:ext cx="1331902" cy="889754"/>
          </a:xfrm>
          <a:prstGeom prst="ellipse">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7353" y="4876868"/>
            <a:ext cx="1819784" cy="115338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8208" y="4047493"/>
            <a:ext cx="1467765" cy="1088987"/>
          </a:xfrm>
          <a:prstGeom prst="rect">
            <a:avLst/>
          </a:prstGeom>
        </p:spPr>
      </p:pic>
    </p:spTree>
    <p:extLst>
      <p:ext uri="{BB962C8B-B14F-4D97-AF65-F5344CB8AC3E}">
        <p14:creationId xmlns:p14="http://schemas.microsoft.com/office/powerpoint/2010/main" val="20333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ection through the earth"/>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GB" sz="1350">
              <a:solidFill>
                <a:prstClr val="black"/>
              </a:solidFill>
              <a:latin typeface="Calibri"/>
            </a:endParaRPr>
          </a:p>
        </p:txBody>
      </p:sp>
      <p:pic>
        <p:nvPicPr>
          <p:cNvPr id="1028" name="Picture 4" descr="http://www.bbc.co.uk/staticarchive/18e0518ed5183cd531f908f11031e176c4461b9c.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2201" y="1114663"/>
            <a:ext cx="4517236" cy="2846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1067003" y="4077747"/>
            <a:ext cx="7665079" cy="1493785"/>
          </a:xfrm>
          <a:prstGeom prst="rect">
            <a:avLst/>
          </a:prstGeom>
        </p:spPr>
      </p:pic>
    </p:spTree>
    <p:extLst>
      <p:ext uri="{BB962C8B-B14F-4D97-AF65-F5344CB8AC3E}">
        <p14:creationId xmlns:p14="http://schemas.microsoft.com/office/powerpoint/2010/main" val="1531173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4467" y="510812"/>
            <a:ext cx="6600825" cy="5505450"/>
          </a:xfrm>
          <a:prstGeom prst="rect">
            <a:avLst/>
          </a:prstGeom>
        </p:spPr>
      </p:pic>
    </p:spTree>
    <p:extLst>
      <p:ext uri="{BB962C8B-B14F-4D97-AF65-F5344CB8AC3E}">
        <p14:creationId xmlns:p14="http://schemas.microsoft.com/office/powerpoint/2010/main" val="202899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Plenary - Earth </a:t>
            </a:r>
            <a:r>
              <a:rPr lang="en-GB" sz="3600" dirty="0" smtClean="0"/>
              <a:t>Layers</a:t>
            </a:r>
            <a:endParaRPr lang="en-GB" sz="3600" dirty="0"/>
          </a:p>
        </p:txBody>
      </p:sp>
      <p:sp>
        <p:nvSpPr>
          <p:cNvPr id="13" name="Rectangle 12"/>
          <p:cNvSpPr/>
          <p:nvPr/>
        </p:nvSpPr>
        <p:spPr>
          <a:xfrm>
            <a:off x="914400" y="2293820"/>
            <a:ext cx="3645761" cy="3419067"/>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t>
            </a:r>
            <a:r>
              <a:rPr lang="en-GB" dirty="0" smtClean="0">
                <a:solidFill>
                  <a:schemeClr val="tx1"/>
                </a:solidFill>
              </a:rPr>
              <a:t>reate </a:t>
            </a:r>
            <a:r>
              <a:rPr lang="en-GB" dirty="0">
                <a:solidFill>
                  <a:schemeClr val="tx1"/>
                </a:solidFill>
              </a:rPr>
              <a:t>a paper model of Earth and its </a:t>
            </a:r>
            <a:r>
              <a:rPr lang="en-GB" dirty="0" smtClean="0">
                <a:solidFill>
                  <a:schemeClr val="tx1"/>
                </a:solidFill>
              </a:rPr>
              <a:t>core</a:t>
            </a:r>
            <a:r>
              <a:rPr lang="en-GB" dirty="0">
                <a:solidFill>
                  <a:schemeClr val="tx1"/>
                </a:solidFill>
              </a:rPr>
              <a:t> </a:t>
            </a:r>
            <a:r>
              <a:rPr lang="en-GB" dirty="0" smtClean="0">
                <a:solidFill>
                  <a:schemeClr val="tx1"/>
                </a:solidFill>
              </a:rPr>
              <a:t>and use it to explain to someone at home what you have learned today.</a:t>
            </a:r>
            <a:endParaRPr lang="en-GB" dirty="0" smtClean="0">
              <a:solidFill>
                <a:schemeClr val="tx1"/>
              </a:solidFill>
            </a:endParaRPr>
          </a:p>
        </p:txBody>
      </p:sp>
      <p:sp>
        <p:nvSpPr>
          <p:cNvPr id="14" name="Rectangle 13"/>
          <p:cNvSpPr/>
          <p:nvPr/>
        </p:nvSpPr>
        <p:spPr>
          <a:xfrm>
            <a:off x="1061566" y="1299514"/>
            <a:ext cx="7020867" cy="646331"/>
          </a:xfrm>
          <a:prstGeom prst="rect">
            <a:avLst/>
          </a:prstGeom>
        </p:spPr>
        <p:txBody>
          <a:bodyPr wrap="square">
            <a:spAutoFit/>
          </a:bodyPr>
          <a:lstStyle/>
          <a:p>
            <a:pPr algn="ctr"/>
            <a:r>
              <a:rPr lang="en-GB" dirty="0"/>
              <a:t>Without Inge's hard work and research, these facts may never have been known!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163">
            <a:off x="5014616" y="2157115"/>
            <a:ext cx="2701471" cy="3821274"/>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8911" y="3191299"/>
            <a:ext cx="2438400" cy="1394740"/>
          </a:xfrm>
          <a:prstGeom prst="rect">
            <a:avLst/>
          </a:prstGeom>
        </p:spPr>
      </p:pic>
    </p:spTree>
    <p:extLst>
      <p:ext uri="{BB962C8B-B14F-4D97-AF65-F5344CB8AC3E}">
        <p14:creationId xmlns:p14="http://schemas.microsoft.com/office/powerpoint/2010/main" val="58561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rmAutofit/>
          </a:bodyPr>
          <a:lstStyle/>
          <a:p>
            <a:r>
              <a:rPr lang="en-GB" dirty="0" smtClean="0"/>
              <a:t>To </a:t>
            </a:r>
            <a:r>
              <a:rPr lang="en-GB" dirty="0" smtClean="0"/>
              <a:t>understand that the Earth has layers.</a:t>
            </a:r>
            <a:endParaRPr lang="en-GB" dirty="0">
              <a:latin typeface="Twinkl" pitchFamily="50" charset="0"/>
            </a:endParaRPr>
          </a:p>
        </p:txBody>
      </p:sp>
      <p:sp>
        <p:nvSpPr>
          <p:cNvPr id="20" name="Content Placeholder 15"/>
          <p:cNvSpPr txBox="1">
            <a:spLocks/>
          </p:cNvSpPr>
          <p:nvPr/>
        </p:nvSpPr>
        <p:spPr>
          <a:xfrm>
            <a:off x="628650" y="3466802"/>
            <a:ext cx="7886700" cy="252210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latin typeface="Twinkl" pitchFamily="50" charset="0"/>
              </a:rPr>
              <a:t>I </a:t>
            </a:r>
            <a:r>
              <a:rPr lang="en-GB" dirty="0" smtClean="0">
                <a:latin typeface="Twinkl" pitchFamily="50" charset="0"/>
              </a:rPr>
              <a:t>can explain </a:t>
            </a:r>
            <a:r>
              <a:rPr lang="en-GB" dirty="0" smtClean="0">
                <a:latin typeface="Twinkl" pitchFamily="50" charset="0"/>
              </a:rPr>
              <a:t>that the Eart</a:t>
            </a:r>
            <a:r>
              <a:rPr lang="en-GB" dirty="0" smtClean="0">
                <a:latin typeface="Twinkl" pitchFamily="50" charset="0"/>
              </a:rPr>
              <a:t>h has layers</a:t>
            </a:r>
            <a:r>
              <a:rPr lang="en-GB" dirty="0" smtClean="0">
                <a:latin typeface="Twinkl" pitchFamily="50" charset="0"/>
              </a:rPr>
              <a:t>.</a:t>
            </a:r>
            <a:endParaRPr lang="en-GB" dirty="0" smtClean="0">
              <a:latin typeface="Twinkl" pitchFamily="50" charset="0"/>
            </a:endParaRPr>
          </a:p>
          <a:p>
            <a:r>
              <a:rPr lang="en-GB" dirty="0" smtClean="0">
                <a:latin typeface="Twinkl" pitchFamily="50" charset="0"/>
              </a:rPr>
              <a:t>I can explain how Earth’s core helps create igneous rocks.</a:t>
            </a:r>
            <a:endParaRPr lang="en-GB" dirty="0">
              <a:latin typeface="Twinkl" pitchFamily="50" charset="0"/>
            </a:endParaRP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smtClean="0">
                <a:latin typeface="Twinkl SemiBold" pitchFamily="2" charset="0"/>
              </a:rPr>
              <a:t>Starter</a:t>
            </a:r>
            <a:endParaRPr lang="en-US" sz="3600" b="0" dirty="0">
              <a:latin typeface="Twinkl SemiBold" pitchFamily="2" charset="0"/>
            </a:endParaRPr>
          </a:p>
        </p:txBody>
      </p:sp>
      <p:sp>
        <p:nvSpPr>
          <p:cNvPr id="16" name="Content Placeholder 15"/>
          <p:cNvSpPr>
            <a:spLocks noGrp="1"/>
          </p:cNvSpPr>
          <p:nvPr>
            <p:ph idx="1"/>
          </p:nvPr>
        </p:nvSpPr>
        <p:spPr/>
        <p:txBody>
          <a:bodyPr>
            <a:normAutofit/>
          </a:bodyPr>
          <a:lstStyle/>
          <a:p>
            <a:pPr marL="0" indent="0">
              <a:buNone/>
            </a:pPr>
            <a:endParaRPr lang="en-GB" dirty="0" smtClean="0">
              <a:latin typeface="Twinkl" pitchFamily="50" charset="0"/>
            </a:endParaRPr>
          </a:p>
          <a:p>
            <a:pPr marL="0" indent="0">
              <a:buNone/>
            </a:pPr>
            <a:r>
              <a:rPr lang="en-GB" sz="2500" b="1" dirty="0" err="1" smtClean="0">
                <a:solidFill>
                  <a:srgbClr val="FF0000"/>
                </a:solidFill>
                <a:latin typeface="Twinkl" pitchFamily="50" charset="0"/>
              </a:rPr>
              <a:t>Explorify’s</a:t>
            </a:r>
            <a:r>
              <a:rPr lang="en-GB" sz="2500" b="1" dirty="0" smtClean="0">
                <a:solidFill>
                  <a:srgbClr val="FF0000"/>
                </a:solidFill>
                <a:latin typeface="Twinkl" pitchFamily="50" charset="0"/>
              </a:rPr>
              <a:t> big question … </a:t>
            </a:r>
            <a:endParaRPr lang="en-GB" sz="2500" b="1" dirty="0">
              <a:solidFill>
                <a:srgbClr val="FF0000"/>
              </a:solidFill>
              <a:latin typeface="Twinkl" pitchFamily="50" charset="0"/>
            </a:endParaRPr>
          </a:p>
        </p:txBody>
      </p:sp>
      <p:pic>
        <p:nvPicPr>
          <p:cNvPr id="2" name="Picture 1"/>
          <p:cNvPicPr>
            <a:picLocks noChangeAspect="1"/>
          </p:cNvPicPr>
          <p:nvPr/>
        </p:nvPicPr>
        <p:blipFill>
          <a:blip r:embed="rId2"/>
          <a:stretch>
            <a:fillRect/>
          </a:stretch>
        </p:blipFill>
        <p:spPr>
          <a:xfrm>
            <a:off x="957943" y="3228018"/>
            <a:ext cx="7227840" cy="2797589"/>
          </a:xfrm>
          <a:prstGeom prst="rect">
            <a:avLst/>
          </a:prstGeom>
        </p:spPr>
      </p:pic>
    </p:spTree>
    <p:extLst>
      <p:ext uri="{BB962C8B-B14F-4D97-AF65-F5344CB8AC3E}">
        <p14:creationId xmlns:p14="http://schemas.microsoft.com/office/powerpoint/2010/main" val="3570485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smtClean="0"/>
              <a:t>What’s Under Our Feet?</a:t>
            </a:r>
            <a:endParaRPr lang="en-GB" sz="3600" dirty="0"/>
          </a:p>
        </p:txBody>
      </p:sp>
      <p:grpSp>
        <p:nvGrpSpPr>
          <p:cNvPr id="11" name="Group 10"/>
          <p:cNvGrpSpPr/>
          <p:nvPr/>
        </p:nvGrpSpPr>
        <p:grpSpPr>
          <a:xfrm>
            <a:off x="1397213" y="1384092"/>
            <a:ext cx="6324861" cy="707886"/>
            <a:chOff x="1980381" y="1384092"/>
            <a:chExt cx="6324861" cy="707886"/>
          </a:xfrm>
        </p:grpSpPr>
        <p:sp>
          <p:nvSpPr>
            <p:cNvPr id="12" name="Rectangle 11"/>
            <p:cNvSpPr/>
            <p:nvPr/>
          </p:nvSpPr>
          <p:spPr>
            <a:xfrm>
              <a:off x="2235754" y="1412912"/>
              <a:ext cx="6069488" cy="610795"/>
            </a:xfrm>
            <a:prstGeom prst="rect">
              <a:avLst/>
            </a:prstGeom>
            <a:solidFill>
              <a:schemeClr val="bg1"/>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ground we walk on feels </a:t>
              </a:r>
              <a:r>
                <a:rPr lang="en-GB" dirty="0" smtClean="0">
                  <a:solidFill>
                    <a:schemeClr val="tx1"/>
                  </a:solidFill>
                </a:rPr>
                <a:t>solid.</a:t>
              </a:r>
            </a:p>
            <a:p>
              <a:pPr algn="ctr"/>
              <a:r>
                <a:rPr lang="en-GB" dirty="0" smtClean="0">
                  <a:solidFill>
                    <a:schemeClr val="tx1"/>
                  </a:solidFill>
                </a:rPr>
                <a:t>But </a:t>
              </a:r>
              <a:r>
                <a:rPr lang="en-GB" dirty="0">
                  <a:solidFill>
                    <a:schemeClr val="tx1"/>
                  </a:solidFill>
                </a:rPr>
                <a:t>what is underneath the ground?</a:t>
              </a:r>
            </a:p>
          </p:txBody>
        </p:sp>
        <p:grpSp>
          <p:nvGrpSpPr>
            <p:cNvPr id="17" name="Group 16"/>
            <p:cNvGrpSpPr/>
            <p:nvPr/>
          </p:nvGrpSpPr>
          <p:grpSpPr>
            <a:xfrm>
              <a:off x="1980381" y="1384092"/>
              <a:ext cx="489252" cy="707886"/>
              <a:chOff x="751564" y="1321534"/>
              <a:chExt cx="489252" cy="707886"/>
            </a:xfrm>
          </p:grpSpPr>
          <p:sp>
            <p:nvSpPr>
              <p:cNvPr id="19" name="Oval 18"/>
              <p:cNvSpPr/>
              <p:nvPr/>
            </p:nvSpPr>
            <p:spPr>
              <a:xfrm>
                <a:off x="751564" y="1410643"/>
                <a:ext cx="489252" cy="489252"/>
              </a:xfrm>
              <a:prstGeom prst="ellipse">
                <a:avLst/>
              </a:prstGeom>
              <a:solidFill>
                <a:schemeClr val="accent2"/>
              </a:solidFill>
              <a:ln w="28575">
                <a:solidFill>
                  <a:srgbClr val="E84D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rot="20825919">
                <a:off x="775260" y="1321534"/>
                <a:ext cx="207980" cy="707886"/>
              </a:xfrm>
              <a:prstGeom prst="rect">
                <a:avLst/>
              </a:prstGeom>
            </p:spPr>
            <p:txBody>
              <a:bodyPr wrap="square">
                <a:spAutoFit/>
              </a:bodyPr>
              <a:lstStyle/>
              <a:p>
                <a:r>
                  <a:rPr lang="en-GB" sz="4000" b="1" dirty="0" smtClean="0">
                    <a:ln>
                      <a:solidFill>
                        <a:srgbClr val="E84D15"/>
                      </a:solidFill>
                    </a:ln>
                    <a:solidFill>
                      <a:schemeClr val="accent2">
                        <a:lumMod val="60000"/>
                        <a:lumOff val="40000"/>
                      </a:schemeClr>
                    </a:solidFill>
                  </a:rPr>
                  <a:t>?</a:t>
                </a:r>
                <a:endParaRPr lang="en-GB" sz="4000" b="1" dirty="0">
                  <a:ln>
                    <a:solidFill>
                      <a:srgbClr val="E84D15"/>
                    </a:solidFill>
                  </a:ln>
                  <a:solidFill>
                    <a:schemeClr val="accent2">
                      <a:lumMod val="60000"/>
                      <a:lumOff val="40000"/>
                    </a:schemeClr>
                  </a:solidFill>
                </a:endParaRPr>
              </a:p>
            </p:txBody>
          </p:sp>
        </p:grpSp>
      </p:grpSp>
      <p:sp>
        <p:nvSpPr>
          <p:cNvPr id="5" name="Rectangle 4"/>
          <p:cNvSpPr/>
          <p:nvPr/>
        </p:nvSpPr>
        <p:spPr>
          <a:xfrm>
            <a:off x="2511980" y="2073310"/>
            <a:ext cx="4120039" cy="369332"/>
          </a:xfrm>
          <a:prstGeom prst="rect">
            <a:avLst/>
          </a:prstGeom>
        </p:spPr>
        <p:txBody>
          <a:bodyPr wrap="none">
            <a:spAutoFit/>
          </a:bodyPr>
          <a:lstStyle/>
          <a:p>
            <a:r>
              <a:rPr lang="en-GB" dirty="0"/>
              <a:t>Talk to your partner about your ideas.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3058" b="9921"/>
          <a:stretch/>
        </p:blipFill>
        <p:spPr>
          <a:xfrm>
            <a:off x="755650" y="2475593"/>
            <a:ext cx="7632700" cy="361723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546" y="2721211"/>
            <a:ext cx="3080951" cy="4136789"/>
          </a:xfrm>
          <a:prstGeom prst="rect">
            <a:avLst/>
          </a:prstGeom>
        </p:spPr>
      </p:pic>
      <p:sp>
        <p:nvSpPr>
          <p:cNvPr id="9" name="Rectangle 8"/>
          <p:cNvSpPr/>
          <p:nvPr/>
        </p:nvSpPr>
        <p:spPr>
          <a:xfrm>
            <a:off x="963828" y="2821019"/>
            <a:ext cx="4596713" cy="2394341"/>
          </a:xfrm>
          <a:prstGeom prst="rect">
            <a:avLst/>
          </a:prstGeom>
          <a:solidFill>
            <a:schemeClr val="bg1"/>
          </a:solidFill>
          <a:ln w="28575">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For a long time, scientists wondered about this. Many people were fascinated with the idea of what was under our feet. Some people even wondered whether there could be another inhabited world beneath the ground! Nobody can see the centre of Earth, so scientists had to use other methods to find out the answer.</a:t>
            </a:r>
          </a:p>
        </p:txBody>
      </p:sp>
    </p:spTree>
    <p:extLst>
      <p:ext uri="{BB962C8B-B14F-4D97-AF65-F5344CB8AC3E}">
        <p14:creationId xmlns:p14="http://schemas.microsoft.com/office/powerpoint/2010/main" val="333889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9059" y="1198708"/>
            <a:ext cx="1980126" cy="1015663"/>
          </a:xfrm>
          <a:prstGeom prst="rect">
            <a:avLst/>
          </a:prstGeom>
          <a:solidFill>
            <a:schemeClr val="accent2">
              <a:lumMod val="40000"/>
              <a:lumOff val="60000"/>
            </a:schemeClr>
          </a:solidFill>
        </p:spPr>
        <p:txBody>
          <a:bodyPr wrap="square" rtlCol="0">
            <a:spAutoFit/>
          </a:bodyPr>
          <a:lstStyle/>
          <a:p>
            <a:pPr algn="ctr" defTabSz="685800"/>
            <a:r>
              <a:rPr lang="en-GB" sz="6000" dirty="0">
                <a:solidFill>
                  <a:prstClr val="black"/>
                </a:solidFill>
                <a:latin typeface="Calibri"/>
              </a:rPr>
              <a:t>Rocks</a:t>
            </a:r>
            <a:endParaRPr lang="en-GB" sz="6000" dirty="0">
              <a:solidFill>
                <a:prstClr val="black"/>
              </a:solidFill>
              <a:latin typeface="Calibri"/>
            </a:endParaRPr>
          </a:p>
        </p:txBody>
      </p:sp>
      <p:pic>
        <p:nvPicPr>
          <p:cNvPr id="1030" name="Picture 6" descr="https://eal.britishcouncil.org/sites/default/files/styles/resource_image_full/public/images/resources/Rock-Posters.jpg?itok=Gzafc8C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0886" y="2312027"/>
            <a:ext cx="2529266" cy="1896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andatlas.org/wp-content/uploads/Igneous-rocks-gabbro-andesite-pegmatite-basalt-pumice-porphyry-obsidian-granite-tu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45" y="1198708"/>
            <a:ext cx="2659542" cy="2105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areadingplace.com/wp-content/uploads/2013/12/Collarge-Picture-of-Different-Types-of-Metamorphic-Rocks_26734613_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177" y="1198708"/>
            <a:ext cx="3134786" cy="2084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1460" y="3748062"/>
            <a:ext cx="2510608" cy="1569660"/>
          </a:xfrm>
          <a:prstGeom prst="rect">
            <a:avLst/>
          </a:prstGeom>
          <a:noFill/>
        </p:spPr>
        <p:txBody>
          <a:bodyPr wrap="square" rtlCol="0">
            <a:spAutoFit/>
          </a:bodyPr>
          <a:lstStyle/>
          <a:p>
            <a:pPr defTabSz="685800"/>
            <a:r>
              <a:rPr lang="en-GB" sz="2400" dirty="0">
                <a:solidFill>
                  <a:prstClr val="black"/>
                </a:solidFill>
                <a:latin typeface="Calibri"/>
              </a:rPr>
              <a:t>If you dig down anywhere on planet Earth, you will find rock. </a:t>
            </a:r>
            <a:endParaRPr lang="en-GB" sz="2400" dirty="0">
              <a:solidFill>
                <a:prstClr val="black"/>
              </a:solidFill>
              <a:latin typeface="Calibri"/>
            </a:endParaRPr>
          </a:p>
        </p:txBody>
      </p:sp>
      <p:sp>
        <p:nvSpPr>
          <p:cNvPr id="7" name="TextBox 6"/>
          <p:cNvSpPr txBox="1"/>
          <p:nvPr/>
        </p:nvSpPr>
        <p:spPr>
          <a:xfrm>
            <a:off x="5820949" y="3768345"/>
            <a:ext cx="3009218" cy="1569660"/>
          </a:xfrm>
          <a:prstGeom prst="rect">
            <a:avLst/>
          </a:prstGeom>
          <a:noFill/>
        </p:spPr>
        <p:txBody>
          <a:bodyPr wrap="square" rtlCol="0">
            <a:spAutoFit/>
          </a:bodyPr>
          <a:lstStyle/>
          <a:p>
            <a:pPr defTabSz="685800"/>
            <a:r>
              <a:rPr lang="en-GB" sz="2400" dirty="0">
                <a:solidFill>
                  <a:prstClr val="black"/>
                </a:solidFill>
                <a:latin typeface="Calibri"/>
              </a:rPr>
              <a:t>There are many different types. But how did they get there?</a:t>
            </a:r>
            <a:endParaRPr lang="en-GB" sz="2400" dirty="0">
              <a:solidFill>
                <a:prstClr val="black"/>
              </a:solidFill>
              <a:latin typeface="Calibri"/>
            </a:endParaRPr>
          </a:p>
        </p:txBody>
      </p:sp>
    </p:spTree>
    <p:extLst>
      <p:ext uri="{BB962C8B-B14F-4D97-AF65-F5344CB8AC3E}">
        <p14:creationId xmlns:p14="http://schemas.microsoft.com/office/powerpoint/2010/main" val="14192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659"/>
          <a:stretch/>
        </p:blipFill>
        <p:spPr>
          <a:xfrm>
            <a:off x="755650" y="2026507"/>
            <a:ext cx="7632700" cy="4066317"/>
          </a:xfrm>
          <a:prstGeom prst="rect">
            <a:avLst/>
          </a:prstGeom>
        </p:spPr>
      </p:pic>
      <p:sp>
        <p:nvSpPr>
          <p:cNvPr id="21" name="Title 20"/>
          <p:cNvSpPr>
            <a:spLocks noGrp="1"/>
          </p:cNvSpPr>
          <p:nvPr>
            <p:ph type="title"/>
          </p:nvPr>
        </p:nvSpPr>
        <p:spPr/>
        <p:txBody>
          <a:bodyPr/>
          <a:lstStyle/>
          <a:p>
            <a:r>
              <a:rPr lang="en-GB" sz="3600" dirty="0" smtClean="0"/>
              <a:t>Inge Lehmann</a:t>
            </a:r>
            <a:endParaRPr lang="en-GB" sz="3600" dirty="0"/>
          </a:p>
        </p:txBody>
      </p:sp>
      <p:sp>
        <p:nvSpPr>
          <p:cNvPr id="5" name="Rectangle 4"/>
          <p:cNvSpPr/>
          <p:nvPr/>
        </p:nvSpPr>
        <p:spPr>
          <a:xfrm>
            <a:off x="1465219" y="1256604"/>
            <a:ext cx="6213561" cy="760959"/>
          </a:xfrm>
          <a:prstGeom prst="rect">
            <a:avLst/>
          </a:prstGeom>
        </p:spPr>
        <p:txBody>
          <a:bodyPr wrap="square" lIns="0" tIns="72000" rIns="0" bIns="72000">
            <a:spAutoFit/>
          </a:bodyPr>
          <a:lstStyle/>
          <a:p>
            <a:pPr algn="ctr"/>
            <a:r>
              <a:rPr lang="en-GB" sz="2000" dirty="0"/>
              <a:t>Inge Lehmann was the scientist who finally discovered what lies in the centre of Earth.</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5651" y="1489903"/>
            <a:ext cx="7632699" cy="701003"/>
          </a:xfrm>
          <a:prstGeom prst="rect">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Inge discovered that below Earth's surface was a solid core surrounded by molten liquid rock.</a:t>
            </a:r>
          </a:p>
        </p:txBody>
      </p:sp>
      <p:sp>
        <p:nvSpPr>
          <p:cNvPr id="21" name="Title 20"/>
          <p:cNvSpPr>
            <a:spLocks noGrp="1"/>
          </p:cNvSpPr>
          <p:nvPr>
            <p:ph type="title"/>
          </p:nvPr>
        </p:nvSpPr>
        <p:spPr>
          <a:xfrm>
            <a:off x="457198" y="600913"/>
            <a:ext cx="8220075" cy="994306"/>
          </a:xfrm>
        </p:spPr>
        <p:txBody>
          <a:bodyPr/>
          <a:lstStyle/>
          <a:p>
            <a:r>
              <a:rPr lang="en-GB" sz="3600" dirty="0" smtClean="0"/>
              <a:t>The Centre of the Earth</a:t>
            </a:r>
            <a:endParaRPr lang="en-GB"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87046" y="2578442"/>
            <a:ext cx="3518924" cy="3514383"/>
          </a:xfrm>
          <a:prstGeom prst="rect">
            <a:avLst/>
          </a:prstGeom>
        </p:spPr>
      </p:pic>
      <p:sp>
        <p:nvSpPr>
          <p:cNvPr id="3" name="Rectangle 2"/>
          <p:cNvSpPr/>
          <p:nvPr/>
        </p:nvSpPr>
        <p:spPr>
          <a:xfrm>
            <a:off x="590892" y="2272700"/>
            <a:ext cx="4104676" cy="2954655"/>
          </a:xfrm>
          <a:prstGeom prst="rect">
            <a:avLst/>
          </a:prstGeom>
        </p:spPr>
        <p:txBody>
          <a:bodyPr wrap="square">
            <a:spAutoFit/>
          </a:bodyPr>
          <a:lstStyle/>
          <a:p>
            <a:pPr marL="285750" indent="-180000">
              <a:spcAft>
                <a:spcPts val="600"/>
              </a:spcAft>
              <a:buFont typeface="Arial" panose="020B0604020202020204" pitchFamily="34" charset="0"/>
              <a:buChar char="•"/>
            </a:pPr>
            <a:r>
              <a:rPr lang="en-GB" sz="1600" dirty="0"/>
              <a:t>Before her discovery, scientists thought that Earth's core was liquid too.</a:t>
            </a:r>
          </a:p>
          <a:p>
            <a:pPr marL="285750" indent="-180000">
              <a:spcAft>
                <a:spcPts val="600"/>
              </a:spcAft>
              <a:buFont typeface="Arial" panose="020B0604020202020204" pitchFamily="34" charset="0"/>
              <a:buChar char="•"/>
            </a:pPr>
            <a:r>
              <a:rPr lang="en-GB" sz="1600" dirty="0" smtClean="0"/>
              <a:t>Thanks </a:t>
            </a:r>
            <a:r>
              <a:rPr lang="en-GB" sz="1600" dirty="0"/>
              <a:t>to Inge's work, we now know that Earth's core is made of solid iron and nickel and that it is about as hot as the surface of the Sun! It has a radius of about 1220km, so it is slightly smaller than the Moon.</a:t>
            </a:r>
          </a:p>
          <a:p>
            <a:pPr marL="285750" indent="-180000">
              <a:spcAft>
                <a:spcPts val="600"/>
              </a:spcAft>
              <a:buFont typeface="Arial" panose="020B0604020202020204" pitchFamily="34" charset="0"/>
              <a:buChar char="•"/>
            </a:pPr>
            <a:r>
              <a:rPr lang="en-GB" sz="1600" dirty="0"/>
              <a:t>Earth's core is solid because of the pressure from the outer layers of Earth pushing down on it.</a:t>
            </a:r>
          </a:p>
        </p:txBody>
      </p:sp>
    </p:spTree>
    <p:extLst>
      <p:ext uri="{BB962C8B-B14F-4D97-AF65-F5344CB8AC3E}">
        <p14:creationId xmlns:p14="http://schemas.microsoft.com/office/powerpoint/2010/main" val="33530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dirty="0" smtClean="0"/>
              <a:t>Layers</a:t>
            </a:r>
            <a:endParaRPr lang="en-GB" dirty="0"/>
          </a:p>
        </p:txBody>
      </p:sp>
      <p:sp>
        <p:nvSpPr>
          <p:cNvPr id="4" name="Text Placeholder 3"/>
          <p:cNvSpPr txBox="1">
            <a:spLocks/>
          </p:cNvSpPr>
          <p:nvPr/>
        </p:nvSpPr>
        <p:spPr>
          <a:xfrm>
            <a:off x="1717005" y="1858481"/>
            <a:ext cx="2256235" cy="40504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GB" sz="1350" dirty="0"/>
              <a:t>The Earth is unlike every other planet in the Solar System in a number of different ways.</a:t>
            </a:r>
          </a:p>
          <a:p>
            <a:pPr marL="171450" indent="-171450" defTabSz="685800">
              <a:spcBef>
                <a:spcPts val="750"/>
              </a:spcBef>
            </a:pPr>
            <a:r>
              <a:rPr lang="en-GB" sz="1350" dirty="0"/>
              <a:t>It is the only planet that has liquid water on its surface. </a:t>
            </a:r>
          </a:p>
          <a:p>
            <a:pPr marL="171450" indent="-171450" defTabSz="685800">
              <a:spcBef>
                <a:spcPts val="750"/>
              </a:spcBef>
            </a:pPr>
            <a:r>
              <a:rPr lang="en-GB" sz="1350" dirty="0"/>
              <a:t>By using a variety of advanced techniques, scientists have been able to discover what lies beneath the surface of our planet. </a:t>
            </a:r>
          </a:p>
          <a:p>
            <a:pPr marL="171450" indent="-171450" defTabSz="685800">
              <a:spcBef>
                <a:spcPts val="750"/>
              </a:spcBef>
            </a:pPr>
            <a:r>
              <a:rPr lang="en-GB" sz="1350" dirty="0"/>
              <a:t>There are four layers – the crust, the mantle, the outer core, and the inner core. </a:t>
            </a:r>
            <a:r>
              <a:rPr lang="en-GB" sz="1500" dirty="0"/>
              <a:t/>
            </a:r>
            <a:br>
              <a:rPr lang="en-GB" sz="1500" dirty="0"/>
            </a:br>
            <a:endParaRPr lang="en-GB" sz="1500" dirty="0"/>
          </a:p>
          <a:p>
            <a:pPr marL="0" indent="0" defTabSz="685800">
              <a:spcBef>
                <a:spcPts val="750"/>
              </a:spcBef>
              <a:buNone/>
            </a:pPr>
            <a:r>
              <a:rPr lang="en-GB" sz="1500" dirty="0"/>
              <a:t/>
            </a:r>
            <a:br>
              <a:rPr lang="en-GB" sz="1500" dirty="0"/>
            </a:br>
            <a:endParaRPr lang="en-GB" sz="1500" dirty="0"/>
          </a:p>
          <a:p>
            <a:pPr marL="171450" indent="-171450" defTabSz="685800">
              <a:spcBef>
                <a:spcPts val="750"/>
              </a:spcBef>
            </a:pPr>
            <a:endParaRPr lang="en-GB" sz="15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5586" y="1858483"/>
            <a:ext cx="4595414" cy="3249488"/>
          </a:xfrm>
          <a:prstGeom prst="rect">
            <a:avLst/>
          </a:prstGeom>
        </p:spPr>
      </p:pic>
    </p:spTree>
    <p:extLst>
      <p:ext uri="{BB962C8B-B14F-4D97-AF65-F5344CB8AC3E}">
        <p14:creationId xmlns:p14="http://schemas.microsoft.com/office/powerpoint/2010/main" val="2934222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ection through the earth"/>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GB" sz="1350">
              <a:solidFill>
                <a:prstClr val="black"/>
              </a:solidFill>
              <a:latin typeface="Calibri"/>
            </a:endParaRPr>
          </a:p>
        </p:txBody>
      </p:sp>
      <p:pic>
        <p:nvPicPr>
          <p:cNvPr id="1028" name="Picture 4" descr="http://www.bbc.co.uk/staticarchive/18e0518ed5183cd531f908f11031e176c4461b9c.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681" y="748903"/>
            <a:ext cx="4517236" cy="2846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87532" y="356488"/>
            <a:ext cx="3940935" cy="784830"/>
          </a:xfrm>
          <a:prstGeom prst="rect">
            <a:avLst/>
          </a:prstGeom>
          <a:noFill/>
        </p:spPr>
        <p:txBody>
          <a:bodyPr wrap="square" rtlCol="0">
            <a:spAutoFit/>
          </a:bodyPr>
          <a:lstStyle/>
          <a:p>
            <a:pPr defTabSz="685800"/>
            <a:r>
              <a:rPr lang="en-GB" sz="1500" dirty="0">
                <a:solidFill>
                  <a:prstClr val="black"/>
                </a:solidFill>
                <a:latin typeface="Calibri"/>
              </a:rPr>
              <a:t>A layer of rock is under every town and city, under fields</a:t>
            </a:r>
            <a:r>
              <a:rPr lang="en-GB" sz="1500" dirty="0">
                <a:solidFill>
                  <a:prstClr val="black"/>
                </a:solidFill>
                <a:latin typeface="Calibri"/>
              </a:rPr>
              <a:t> </a:t>
            </a:r>
            <a:r>
              <a:rPr lang="en-GB" sz="1500" dirty="0">
                <a:solidFill>
                  <a:prstClr val="black"/>
                </a:solidFill>
                <a:latin typeface="Calibri"/>
              </a:rPr>
              <a:t>and forests, even under the sea! This layer of rock is called the Earth’s crust. </a:t>
            </a:r>
            <a:endParaRPr lang="en-GB" sz="1500" dirty="0">
              <a:solidFill>
                <a:prstClr val="black"/>
              </a:solidFill>
              <a:latin typeface="Calibri"/>
            </a:endParaRPr>
          </a:p>
        </p:txBody>
      </p:sp>
      <p:sp>
        <p:nvSpPr>
          <p:cNvPr id="4" name="TextBox 3"/>
          <p:cNvSpPr txBox="1"/>
          <p:nvPr/>
        </p:nvSpPr>
        <p:spPr>
          <a:xfrm>
            <a:off x="4887532" y="1526200"/>
            <a:ext cx="3940935" cy="1015663"/>
          </a:xfrm>
          <a:prstGeom prst="rect">
            <a:avLst/>
          </a:prstGeom>
          <a:noFill/>
        </p:spPr>
        <p:txBody>
          <a:bodyPr wrap="square" rtlCol="0">
            <a:spAutoFit/>
          </a:bodyPr>
          <a:lstStyle/>
          <a:p>
            <a:pPr defTabSz="685800"/>
            <a:r>
              <a:rPr lang="en-GB" sz="1500" dirty="0">
                <a:solidFill>
                  <a:prstClr val="black"/>
                </a:solidFill>
                <a:latin typeface="Calibri"/>
              </a:rPr>
              <a:t>Below the crust is the mantle. This is made of rock that is so hot that it is melted! We call this molten rock or magma. It is thick and runny, </a:t>
            </a:r>
            <a:br>
              <a:rPr lang="en-GB" sz="1500" dirty="0">
                <a:solidFill>
                  <a:prstClr val="black"/>
                </a:solidFill>
                <a:latin typeface="Calibri"/>
              </a:rPr>
            </a:br>
            <a:r>
              <a:rPr lang="en-GB" sz="1500" dirty="0">
                <a:solidFill>
                  <a:prstClr val="black"/>
                </a:solidFill>
                <a:latin typeface="Calibri"/>
              </a:rPr>
              <a:t>like syrup. </a:t>
            </a:r>
            <a:endParaRPr lang="en-GB" sz="1500" dirty="0">
              <a:solidFill>
                <a:prstClr val="black"/>
              </a:solidFill>
              <a:latin typeface="Calibri"/>
            </a:endParaRPr>
          </a:p>
        </p:txBody>
      </p:sp>
      <p:sp>
        <p:nvSpPr>
          <p:cNvPr id="5" name="TextBox 4"/>
          <p:cNvSpPr txBox="1"/>
          <p:nvPr/>
        </p:nvSpPr>
        <p:spPr>
          <a:xfrm>
            <a:off x="4887533" y="3040930"/>
            <a:ext cx="3747752" cy="553998"/>
          </a:xfrm>
          <a:prstGeom prst="rect">
            <a:avLst/>
          </a:prstGeom>
          <a:noFill/>
        </p:spPr>
        <p:txBody>
          <a:bodyPr wrap="square" rtlCol="0">
            <a:spAutoFit/>
          </a:bodyPr>
          <a:lstStyle/>
          <a:p>
            <a:pPr defTabSz="685800"/>
            <a:r>
              <a:rPr lang="en-GB" sz="1500" dirty="0">
                <a:solidFill>
                  <a:prstClr val="black"/>
                </a:solidFill>
                <a:latin typeface="Calibri"/>
              </a:rPr>
              <a:t>Below the mantle is the Earth’s core, which is even hotter. </a:t>
            </a:r>
            <a:endParaRPr lang="en-GB" sz="1500" dirty="0">
              <a:solidFill>
                <a:prstClr val="black"/>
              </a:solidFill>
              <a:latin typeface="Calibri"/>
            </a:endParaRPr>
          </a:p>
        </p:txBody>
      </p:sp>
      <p:sp>
        <p:nvSpPr>
          <p:cNvPr id="6" name="Rectangle 5"/>
          <p:cNvSpPr/>
          <p:nvPr/>
        </p:nvSpPr>
        <p:spPr>
          <a:xfrm>
            <a:off x="4887532" y="3871553"/>
            <a:ext cx="4009561" cy="1246495"/>
          </a:xfrm>
          <a:prstGeom prst="rect">
            <a:avLst/>
          </a:prstGeom>
        </p:spPr>
        <p:txBody>
          <a:bodyPr wrap="square">
            <a:spAutoFit/>
          </a:bodyPr>
          <a:lstStyle/>
          <a:p>
            <a:r>
              <a:rPr lang="en-GB" sz="1500" dirty="0"/>
              <a:t>Thanks to </a:t>
            </a:r>
            <a:r>
              <a:rPr lang="en-GB" sz="1500" dirty="0" err="1"/>
              <a:t>Inge's</a:t>
            </a:r>
            <a:r>
              <a:rPr lang="en-GB" sz="1500" dirty="0"/>
              <a:t> work, we now know that Earth's core is made of solid iron and nickel and that it is about as hot as the surface of the Sun! It has a radius of about 1220km, so it is slightly smaller than the Moon.</a:t>
            </a:r>
          </a:p>
        </p:txBody>
      </p:sp>
    </p:spTree>
    <p:extLst>
      <p:ext uri="{BB962C8B-B14F-4D97-AF65-F5344CB8AC3E}">
        <p14:creationId xmlns:p14="http://schemas.microsoft.com/office/powerpoint/2010/main" val="46520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0A3B8BFC-E9F1-4474-9F7B-AFB6884062FA}" vid="{9CC7331F-4C01-4F4C-8DFE-D4DCB177AEB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TotalTime>
  <Words>619</Words>
  <Application>Microsoft Office PowerPoint</Application>
  <PresentationFormat>On-screen Show (4:3)</PresentationFormat>
  <Paragraphs>47</Paragraphs>
  <Slides>13</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Calibri</vt:lpstr>
      <vt:lpstr>Sassoon Infant Md</vt:lpstr>
      <vt:lpstr>Twinkl</vt:lpstr>
      <vt:lpstr>Twinkl SemiBold</vt:lpstr>
      <vt:lpstr>Sassoon Infant Rg</vt:lpstr>
      <vt:lpstr>Arial</vt:lpstr>
      <vt:lpstr>BPreplay</vt:lpstr>
      <vt:lpstr>Calibri Light</vt:lpstr>
      <vt:lpstr>Office Theme</vt:lpstr>
      <vt:lpstr>1_Office Theme</vt:lpstr>
      <vt:lpstr>2_Office Theme</vt:lpstr>
      <vt:lpstr>PowerPoint Presentation</vt:lpstr>
      <vt:lpstr>PowerPoint Presentation</vt:lpstr>
      <vt:lpstr>PowerPoint Presentation</vt:lpstr>
      <vt:lpstr>What’s Under Our Feet?</vt:lpstr>
      <vt:lpstr>PowerPoint Presentation</vt:lpstr>
      <vt:lpstr>Inge Lehmann</vt:lpstr>
      <vt:lpstr>The Centre of the Earth</vt:lpstr>
      <vt:lpstr>Layers</vt:lpstr>
      <vt:lpstr>PowerPoint Presentation</vt:lpstr>
      <vt:lpstr>The Centre of the Earth</vt:lpstr>
      <vt:lpstr>PowerPoint Presentation</vt:lpstr>
      <vt:lpstr>PowerPoint Presentation</vt:lpstr>
      <vt:lpstr>Plenary - Earth Layers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Administrator</cp:lastModifiedBy>
  <cp:revision>34</cp:revision>
  <dcterms:created xsi:type="dcterms:W3CDTF">2019-02-20T12:12:17Z</dcterms:created>
  <dcterms:modified xsi:type="dcterms:W3CDTF">2020-10-06T13:31:19Z</dcterms:modified>
</cp:coreProperties>
</file>